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5"/>
  </p:notesMasterIdLst>
  <p:sldIdLst>
    <p:sldId id="431" r:id="rId2"/>
    <p:sldId id="432" r:id="rId3"/>
    <p:sldId id="504" r:id="rId4"/>
    <p:sldId id="408" r:id="rId5"/>
    <p:sldId id="409" r:id="rId6"/>
    <p:sldId id="410" r:id="rId7"/>
    <p:sldId id="411" r:id="rId8"/>
    <p:sldId id="412" r:id="rId9"/>
    <p:sldId id="433" r:id="rId10"/>
    <p:sldId id="413" r:id="rId11"/>
    <p:sldId id="414" r:id="rId12"/>
    <p:sldId id="415" r:id="rId13"/>
    <p:sldId id="500" r:id="rId14"/>
    <p:sldId id="416" r:id="rId15"/>
    <p:sldId id="417" r:id="rId16"/>
    <p:sldId id="419" r:id="rId17"/>
    <p:sldId id="420" r:id="rId18"/>
    <p:sldId id="421" r:id="rId19"/>
    <p:sldId id="422" r:id="rId20"/>
    <p:sldId id="423" r:id="rId21"/>
    <p:sldId id="424" r:id="rId22"/>
    <p:sldId id="425" r:id="rId23"/>
    <p:sldId id="426" r:id="rId24"/>
    <p:sldId id="505" r:id="rId25"/>
    <p:sldId id="427" r:id="rId26"/>
    <p:sldId id="428" r:id="rId27"/>
    <p:sldId id="429" r:id="rId28"/>
    <p:sldId id="430" r:id="rId29"/>
    <p:sldId id="501" r:id="rId30"/>
    <p:sldId id="502" r:id="rId31"/>
    <p:sldId id="503"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508" r:id="rId51"/>
    <p:sldId id="509" r:id="rId52"/>
    <p:sldId id="453" r:id="rId53"/>
    <p:sldId id="454" r:id="rId54"/>
    <p:sldId id="506" r:id="rId55"/>
    <p:sldId id="486" r:id="rId56"/>
    <p:sldId id="488" r:id="rId57"/>
    <p:sldId id="487" r:id="rId58"/>
    <p:sldId id="514" r:id="rId59"/>
    <p:sldId id="515" r:id="rId60"/>
    <p:sldId id="516" r:id="rId61"/>
    <p:sldId id="517" r:id="rId62"/>
    <p:sldId id="518" r:id="rId63"/>
    <p:sldId id="519" r:id="rId64"/>
    <p:sldId id="520" r:id="rId65"/>
    <p:sldId id="521" r:id="rId66"/>
    <p:sldId id="522" r:id="rId67"/>
    <p:sldId id="523" r:id="rId68"/>
    <p:sldId id="455" r:id="rId69"/>
    <p:sldId id="456" r:id="rId70"/>
    <p:sldId id="457" r:id="rId71"/>
    <p:sldId id="458" r:id="rId72"/>
    <p:sldId id="460" r:id="rId73"/>
    <p:sldId id="483" r:id="rId74"/>
    <p:sldId id="461" r:id="rId75"/>
    <p:sldId id="462" r:id="rId76"/>
    <p:sldId id="463" r:id="rId77"/>
    <p:sldId id="464" r:id="rId78"/>
    <p:sldId id="465" r:id="rId79"/>
    <p:sldId id="466" r:id="rId80"/>
    <p:sldId id="467" r:id="rId81"/>
    <p:sldId id="468" r:id="rId82"/>
    <p:sldId id="469" r:id="rId83"/>
    <p:sldId id="470" r:id="rId84"/>
    <p:sldId id="471" r:id="rId85"/>
    <p:sldId id="472" r:id="rId86"/>
    <p:sldId id="473" r:id="rId87"/>
    <p:sldId id="474" r:id="rId88"/>
    <p:sldId id="475" r:id="rId89"/>
    <p:sldId id="476" r:id="rId90"/>
    <p:sldId id="477" r:id="rId91"/>
    <p:sldId id="478" r:id="rId92"/>
    <p:sldId id="479" r:id="rId93"/>
    <p:sldId id="480" r:id="rId94"/>
    <p:sldId id="481" r:id="rId95"/>
    <p:sldId id="512" r:id="rId96"/>
    <p:sldId id="513" r:id="rId97"/>
    <p:sldId id="526" r:id="rId98"/>
    <p:sldId id="524" r:id="rId99"/>
    <p:sldId id="406" r:id="rId100"/>
    <p:sldId id="405" r:id="rId101"/>
    <p:sldId id="499" r:id="rId102"/>
    <p:sldId id="510" r:id="rId103"/>
    <p:sldId id="51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71273" autoAdjust="0"/>
  </p:normalViewPr>
  <p:slideViewPr>
    <p:cSldViewPr snapToGrid="0">
      <p:cViewPr varScale="1">
        <p:scale>
          <a:sx n="49" d="100"/>
          <a:sy n="49" d="100"/>
        </p:scale>
        <p:origin x="142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664FF-31F1-4527-B49D-4623FDB39433}" type="datetimeFigureOut">
              <a:rPr lang="en-US" smtClean="0"/>
              <a:t>2021-09-01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FFAD7-6E27-4D79-B4A2-9FE51F93E39E}" type="slidenum">
              <a:rPr lang="en-US" smtClean="0"/>
              <a:t>‹#›</a:t>
            </a:fld>
            <a:endParaRPr lang="en-US"/>
          </a:p>
        </p:txBody>
      </p:sp>
    </p:spTree>
    <p:extLst>
      <p:ext uri="{BB962C8B-B14F-4D97-AF65-F5344CB8AC3E}">
        <p14:creationId xmlns:p14="http://schemas.microsoft.com/office/powerpoint/2010/main" val="1604523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889970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17</a:t>
            </a:fld>
            <a:endParaRPr lang="en-US"/>
          </a:p>
        </p:txBody>
      </p:sp>
    </p:spTree>
    <p:extLst>
      <p:ext uri="{BB962C8B-B14F-4D97-AF65-F5344CB8AC3E}">
        <p14:creationId xmlns:p14="http://schemas.microsoft.com/office/powerpoint/2010/main" val="1902000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18</a:t>
            </a:fld>
            <a:endParaRPr lang="en-US"/>
          </a:p>
        </p:txBody>
      </p:sp>
    </p:spTree>
    <p:extLst>
      <p:ext uri="{BB962C8B-B14F-4D97-AF65-F5344CB8AC3E}">
        <p14:creationId xmlns:p14="http://schemas.microsoft.com/office/powerpoint/2010/main" val="3854175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don’t</a:t>
            </a:r>
            <a:r>
              <a:rPr lang="en-US" baseline="0" dirty="0" smtClean="0"/>
              <a:t> want to have PhD in stats without knowing when to use statistics</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19</a:t>
            </a:fld>
            <a:endParaRPr lang="en-US"/>
          </a:p>
        </p:txBody>
      </p:sp>
    </p:spTree>
    <p:extLst>
      <p:ext uri="{BB962C8B-B14F-4D97-AF65-F5344CB8AC3E}">
        <p14:creationId xmlns:p14="http://schemas.microsoft.com/office/powerpoint/2010/main" val="2814089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you’re indifferent between these hats to begin with and you get more votes for blue than orange, there’s no math in the world that should tell you to pick orange. Math isn’t magic and it doesn’t violate common sense.</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20</a:t>
            </a:fld>
            <a:endParaRPr lang="en-US"/>
          </a:p>
        </p:txBody>
      </p:sp>
    </p:spTree>
    <p:extLst>
      <p:ext uri="{BB962C8B-B14F-4D97-AF65-F5344CB8AC3E}">
        <p14:creationId xmlns:p14="http://schemas.microsoft.com/office/powerpoint/2010/main" val="55702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only way it makes sense to end up choosing blue is if you had a preference for the blue hat to begin with. Then you’re asking whether the evidence in favor of orange is strong enough. In other words, whether there’s enough data to change your mind. Okay, so how can you tell?</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21</a:t>
            </a:fld>
            <a:endParaRPr lang="en-US"/>
          </a:p>
        </p:txBody>
      </p:sp>
    </p:spTree>
    <p:extLst>
      <p:ext uri="{BB962C8B-B14F-4D97-AF65-F5344CB8AC3E}">
        <p14:creationId xmlns:p14="http://schemas.microsoft.com/office/powerpoint/2010/main" val="1592361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Don’t waste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time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3FFAD7-6E27-4D79-B4A2-9FE51F93E39E}" type="slidenum">
              <a:rPr lang="en-US" smtClean="0"/>
              <a:t>22</a:t>
            </a:fld>
            <a:endParaRPr lang="en-US"/>
          </a:p>
        </p:txBody>
      </p:sp>
    </p:spTree>
    <p:extLst>
      <p:ext uri="{BB962C8B-B14F-4D97-AF65-F5344CB8AC3E}">
        <p14:creationId xmlns:p14="http://schemas.microsoft.com/office/powerpoint/2010/main" val="3809185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it could be wrong!” Of course it could be wrong, that’s what it means to be uncertain. There’s no </a:t>
            </a:r>
            <a:r>
              <a:rPr lang="en-US" sz="1200" b="0" i="0" kern="1200" dirty="0" err="1" smtClean="0">
                <a:solidFill>
                  <a:schemeClr val="tx1"/>
                </a:solidFill>
                <a:effectLst/>
                <a:latin typeface="+mn-lt"/>
                <a:ea typeface="+mn-ea"/>
                <a:cs typeface="+mn-cs"/>
              </a:rPr>
              <a:t>mathemagic</a:t>
            </a:r>
            <a:r>
              <a:rPr lang="en-US" sz="1200" b="0" i="0" kern="1200" dirty="0" smtClean="0">
                <a:solidFill>
                  <a:schemeClr val="tx1"/>
                </a:solidFill>
                <a:effectLst/>
                <a:latin typeface="+mn-lt"/>
                <a:ea typeface="+mn-ea"/>
                <a:cs typeface="+mn-cs"/>
              </a:rPr>
              <a:t> in the world that can make certainty out of uncertainty. Your best guess might be a mistake, but it is your </a:t>
            </a:r>
            <a:r>
              <a:rPr lang="en-US" sz="1200" b="0" i="1" kern="1200" dirty="0" smtClean="0">
                <a:solidFill>
                  <a:schemeClr val="tx1"/>
                </a:solidFill>
                <a:effectLst/>
                <a:latin typeface="+mn-lt"/>
                <a:ea typeface="+mn-ea"/>
                <a:cs typeface="+mn-cs"/>
              </a:rPr>
              <a:t>best </a:t>
            </a:r>
            <a:r>
              <a:rPr lang="en-US" sz="1200" b="0" i="0" kern="1200" dirty="0" smtClean="0">
                <a:solidFill>
                  <a:schemeClr val="tx1"/>
                </a:solidFill>
                <a:effectLst/>
                <a:latin typeface="+mn-lt"/>
                <a:ea typeface="+mn-ea"/>
                <a:cs typeface="+mn-cs"/>
              </a:rPr>
              <a:t>guess, which makes any other guess a worse guess and even more likely to be wrong.</a:t>
            </a:r>
          </a:p>
        </p:txBody>
      </p:sp>
      <p:sp>
        <p:nvSpPr>
          <p:cNvPr id="4" name="Slide Number Placeholder 3"/>
          <p:cNvSpPr>
            <a:spLocks noGrp="1"/>
          </p:cNvSpPr>
          <p:nvPr>
            <p:ph type="sldNum" sz="quarter" idx="10"/>
          </p:nvPr>
        </p:nvSpPr>
        <p:spPr/>
        <p:txBody>
          <a:bodyPr/>
          <a:lstStyle/>
          <a:p>
            <a:fld id="{193FFAD7-6E27-4D79-B4A2-9FE51F93E39E}" type="slidenum">
              <a:rPr lang="en-US" smtClean="0"/>
              <a:t>23</a:t>
            </a:fld>
            <a:endParaRPr lang="en-US"/>
          </a:p>
        </p:txBody>
      </p:sp>
    </p:spTree>
    <p:extLst>
      <p:ext uri="{BB962C8B-B14F-4D97-AF65-F5344CB8AC3E}">
        <p14:creationId xmlns:p14="http://schemas.microsoft.com/office/powerpoint/2010/main" val="190857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it could be wrong!” Of course it could be wrong, that’s what it means to be uncertain. There’s no </a:t>
            </a:r>
            <a:r>
              <a:rPr lang="en-US" sz="1200" b="0" i="0" kern="1200" dirty="0" err="1" smtClean="0">
                <a:solidFill>
                  <a:schemeClr val="tx1"/>
                </a:solidFill>
                <a:effectLst/>
                <a:latin typeface="+mn-lt"/>
                <a:ea typeface="+mn-ea"/>
                <a:cs typeface="+mn-cs"/>
              </a:rPr>
              <a:t>mathemagic</a:t>
            </a:r>
            <a:r>
              <a:rPr lang="en-US" sz="1200" b="0" i="0" kern="1200" dirty="0" smtClean="0">
                <a:solidFill>
                  <a:schemeClr val="tx1"/>
                </a:solidFill>
                <a:effectLst/>
                <a:latin typeface="+mn-lt"/>
                <a:ea typeface="+mn-ea"/>
                <a:cs typeface="+mn-cs"/>
              </a:rPr>
              <a:t> in the world that can make certainty out of uncertainty. Your best guess might be a mistake, but it is your </a:t>
            </a:r>
            <a:r>
              <a:rPr lang="en-US" sz="1200" b="0" i="1" kern="1200" dirty="0" smtClean="0">
                <a:solidFill>
                  <a:schemeClr val="tx1"/>
                </a:solidFill>
                <a:effectLst/>
                <a:latin typeface="+mn-lt"/>
                <a:ea typeface="+mn-ea"/>
                <a:cs typeface="+mn-cs"/>
              </a:rPr>
              <a:t>best </a:t>
            </a:r>
            <a:r>
              <a:rPr lang="en-US" sz="1200" b="0" i="0" kern="1200" dirty="0" smtClean="0">
                <a:solidFill>
                  <a:schemeClr val="tx1"/>
                </a:solidFill>
                <a:effectLst/>
                <a:latin typeface="+mn-lt"/>
                <a:ea typeface="+mn-ea"/>
                <a:cs typeface="+mn-cs"/>
              </a:rPr>
              <a:t>guess, which makes any other guess a worse guess and even more likely to be wrong.</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3FFAD7-6E27-4D79-B4A2-9FE51F93E39E}" type="slidenum">
              <a:rPr lang="en-US" smtClean="0"/>
              <a:t>24</a:t>
            </a:fld>
            <a:endParaRPr lang="en-US"/>
          </a:p>
        </p:txBody>
      </p:sp>
    </p:spTree>
    <p:extLst>
      <p:ext uri="{BB962C8B-B14F-4D97-AF65-F5344CB8AC3E}">
        <p14:creationId xmlns:p14="http://schemas.microsoft.com/office/powerpoint/2010/main" val="1649617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Msh</a:t>
            </a:r>
            <a:r>
              <a:rPr lang="en-US" sz="1200" b="0" i="0" kern="1200" dirty="0" smtClean="0">
                <a:solidFill>
                  <a:schemeClr val="tx1"/>
                </a:solidFill>
                <a:effectLst/>
                <a:latin typeface="+mn-lt"/>
                <a:ea typeface="+mn-ea"/>
                <a:cs typeface="+mn-cs"/>
              </a:rPr>
              <a:t> far2a</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is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best guess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3FFAD7-6E27-4D79-B4A2-9FE51F93E39E}" type="slidenum">
              <a:rPr lang="en-US" smtClean="0"/>
              <a:t>25</a:t>
            </a:fld>
            <a:endParaRPr lang="en-US"/>
          </a:p>
        </p:txBody>
      </p:sp>
    </p:spTree>
    <p:extLst>
      <p:ext uri="{BB962C8B-B14F-4D97-AF65-F5344CB8AC3E}">
        <p14:creationId xmlns:p14="http://schemas.microsoft.com/office/powerpoint/2010/main" val="2264662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waste your time on statistics | by Cassie </a:t>
            </a:r>
            <a:r>
              <a:rPr lang="en-US" dirty="0" err="1" smtClean="0"/>
              <a:t>Kozyrkov</a:t>
            </a:r>
            <a:r>
              <a:rPr lang="en-US" dirty="0" smtClean="0"/>
              <a:t> | Towards Data Science</a:t>
            </a:r>
          </a:p>
          <a:p>
            <a:r>
              <a:rPr lang="en-US" dirty="0" smtClean="0"/>
              <a:t>https://towardsdatascience.com/whats-the-point-of-statistics-8163635da56c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28</a:t>
            </a:fld>
            <a:endParaRPr lang="en-US"/>
          </a:p>
        </p:txBody>
      </p:sp>
    </p:spTree>
    <p:extLst>
      <p:ext uri="{BB962C8B-B14F-4D97-AF65-F5344CB8AC3E}">
        <p14:creationId xmlns:p14="http://schemas.microsoft.com/office/powerpoint/2010/main" val="409341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113935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31</a:t>
            </a:fld>
            <a:endParaRPr lang="en-US"/>
          </a:p>
        </p:txBody>
      </p:sp>
    </p:spTree>
    <p:extLst>
      <p:ext uri="{BB962C8B-B14F-4D97-AF65-F5344CB8AC3E}">
        <p14:creationId xmlns:p14="http://schemas.microsoft.com/office/powerpoint/2010/main" val="1240775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47</a:t>
            </a:fld>
            <a:endParaRPr lang="en-US"/>
          </a:p>
        </p:txBody>
      </p:sp>
    </p:spTree>
    <p:extLst>
      <p:ext uri="{BB962C8B-B14F-4D97-AF65-F5344CB8AC3E}">
        <p14:creationId xmlns:p14="http://schemas.microsoft.com/office/powerpoint/2010/main" val="1164795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48</a:t>
            </a:fld>
            <a:endParaRPr lang="en-US"/>
          </a:p>
        </p:txBody>
      </p:sp>
    </p:spTree>
    <p:extLst>
      <p:ext uri="{BB962C8B-B14F-4D97-AF65-F5344CB8AC3E}">
        <p14:creationId xmlns:p14="http://schemas.microsoft.com/office/powerpoint/2010/main" val="143249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49</a:t>
            </a:fld>
            <a:endParaRPr lang="en-US"/>
          </a:p>
        </p:txBody>
      </p:sp>
    </p:spTree>
    <p:extLst>
      <p:ext uri="{BB962C8B-B14F-4D97-AF65-F5344CB8AC3E}">
        <p14:creationId xmlns:p14="http://schemas.microsoft.com/office/powerpoint/2010/main" val="27289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50</a:t>
            </a:fld>
            <a:endParaRPr lang="en-US"/>
          </a:p>
        </p:txBody>
      </p:sp>
    </p:spTree>
    <p:extLst>
      <p:ext uri="{BB962C8B-B14F-4D97-AF65-F5344CB8AC3E}">
        <p14:creationId xmlns:p14="http://schemas.microsoft.com/office/powerpoint/2010/main" val="748926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51</a:t>
            </a:fld>
            <a:endParaRPr lang="en-US"/>
          </a:p>
        </p:txBody>
      </p:sp>
    </p:spTree>
    <p:extLst>
      <p:ext uri="{BB962C8B-B14F-4D97-AF65-F5344CB8AC3E}">
        <p14:creationId xmlns:p14="http://schemas.microsoft.com/office/powerpoint/2010/main" val="2885055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Live 2020-05-18!!! Bayes' Theorem - YouTube</a:t>
            </a:r>
          </a:p>
          <a:p>
            <a:r>
              <a:rPr lang="en-US" dirty="0" smtClean="0"/>
              <a:t>https://www.youtube.com/watch?v=ONCOkccpk3w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52</a:t>
            </a:fld>
            <a:endParaRPr lang="en-US"/>
          </a:p>
        </p:txBody>
      </p:sp>
    </p:spTree>
    <p:extLst>
      <p:ext uri="{BB962C8B-B14F-4D97-AF65-F5344CB8AC3E}">
        <p14:creationId xmlns:p14="http://schemas.microsoft.com/office/powerpoint/2010/main" val="3101873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endParaRPr lang="en-US" dirty="0" smtClean="0"/>
          </a:p>
          <a:p>
            <a:r>
              <a:rPr lang="en-US" sz="1200" b="0" i="0" kern="1200" dirty="0" smtClean="0">
                <a:solidFill>
                  <a:schemeClr val="tx1"/>
                </a:solidFill>
                <a:effectLst/>
                <a:latin typeface="+mn-lt"/>
                <a:ea typeface="+mn-ea"/>
                <a:cs typeface="+mn-cs"/>
              </a:rPr>
              <a:t>But if you know that "there is a bomb" (yours) in the plane, which we may call event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and you are willing to accept that the "existence of a second bomb" (event </a:t>
            </a:r>
            <a:r>
              <a:rPr lang="en-US" sz="1200" b="0" i="0" u="none" strike="noStrike" kern="1200" dirty="0" smtClean="0">
                <a:solidFill>
                  <a:schemeClr val="tx1"/>
                </a:solidFill>
                <a:effectLst/>
                <a:latin typeface="+mn-lt"/>
                <a:ea typeface="+mn-ea"/>
                <a:cs typeface="+mn-cs"/>
              </a:rPr>
              <a:t>BB</a:t>
            </a:r>
            <a:r>
              <a:rPr lang="en-US" sz="1200" b="0" i="0" kern="1200" dirty="0" smtClean="0">
                <a:solidFill>
                  <a:schemeClr val="tx1"/>
                </a:solidFill>
                <a:effectLst/>
                <a:latin typeface="+mn-lt"/>
                <a:ea typeface="+mn-ea"/>
                <a:cs typeface="+mn-cs"/>
              </a:rPr>
              <a:t>) is independent of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then </a:t>
            </a:r>
            <a:r>
              <a:rPr lang="en-US" sz="1200" b="0" i="0" u="none" strike="noStrike" kern="1200" dirty="0" smtClean="0">
                <a:solidFill>
                  <a:schemeClr val="tx1"/>
                </a:solidFill>
                <a:effectLst/>
                <a:latin typeface="+mn-lt"/>
                <a:ea typeface="+mn-ea"/>
                <a:cs typeface="+mn-cs"/>
              </a:rPr>
              <a:t>P(B∣A)=P(B)=1/1000P(B∣A)=P(B)=1/1000</a:t>
            </a:r>
            <a:r>
              <a:rPr lang="en-US" sz="1200" b="0" i="0" kern="1200" dirty="0" smtClean="0">
                <a:solidFill>
                  <a:schemeClr val="tx1"/>
                </a:solidFill>
                <a:effectLst/>
                <a:latin typeface="+mn-lt"/>
                <a:ea typeface="+mn-ea"/>
                <a:cs typeface="+mn-cs"/>
              </a:rPr>
              <a:t>. Always condition on what you know. And yeah, I deserve a </a:t>
            </a:r>
            <a:r>
              <a:rPr lang="en-US" sz="1200" b="0" i="0" u="none" strike="noStrike"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for screwing a good joke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55</a:t>
            </a:fld>
            <a:endParaRPr lang="en-US"/>
          </a:p>
        </p:txBody>
      </p:sp>
    </p:spTree>
    <p:extLst>
      <p:ext uri="{BB962C8B-B14F-4D97-AF65-F5344CB8AC3E}">
        <p14:creationId xmlns:p14="http://schemas.microsoft.com/office/powerpoint/2010/main" val="2453208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Greetings new recruits! Welcome to the training camp for gladiators</a:t>
            </a:r>
          </a:p>
          <a:p>
            <a:pPr fontAlgn="base"/>
            <a:r>
              <a:rPr lang="en-US" sz="1200" b="0" i="0" kern="1200" dirty="0" smtClean="0">
                <a:solidFill>
                  <a:schemeClr val="tx1"/>
                </a:solidFill>
                <a:effectLst/>
                <a:latin typeface="+mn-lt"/>
                <a:ea typeface="+mn-ea"/>
                <a:cs typeface="+mn-cs"/>
              </a:rPr>
              <a:t>Be warned! One in three of you does not survive the training</a:t>
            </a:r>
          </a:p>
          <a:p>
            <a:pPr fontAlgn="base"/>
            <a:r>
              <a:rPr lang="en-US" sz="1200" b="0" i="0" kern="1200" dirty="0" smtClean="0">
                <a:solidFill>
                  <a:schemeClr val="tx1"/>
                </a:solidFill>
                <a:effectLst/>
                <a:latin typeface="+mn-lt"/>
                <a:ea typeface="+mn-ea"/>
                <a:cs typeface="+mn-cs"/>
              </a:rPr>
              <a:t>33.3% ... That's not so bad</a:t>
            </a:r>
          </a:p>
          <a:p>
            <a:endParaRPr lang="en-US" dirty="0" smtClean="0"/>
          </a:p>
          <a:p>
            <a:endParaRPr lang="en-US" dirty="0" smtClean="0"/>
          </a:p>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r>
              <a:rPr lang="en-US" dirty="0" smtClean="0"/>
              <a:t>As a pointer to why we should think about </a:t>
            </a:r>
            <a:r>
              <a:rPr lang="en-US" i="1" dirty="0" smtClean="0"/>
              <a:t>conditional</a:t>
            </a:r>
            <a:r>
              <a:rPr lang="en-US" dirty="0" smtClean="0"/>
              <a:t> probabilities (and from then on, to why tools like logistic regression are useful for predicting risk) this is an excellent cartoon.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57</a:t>
            </a:fld>
            <a:endParaRPr lang="en-US"/>
          </a:p>
        </p:txBody>
      </p:sp>
    </p:spTree>
    <p:extLst>
      <p:ext uri="{BB962C8B-B14F-4D97-AF65-F5344CB8AC3E}">
        <p14:creationId xmlns:p14="http://schemas.microsoft.com/office/powerpoint/2010/main" val="3727066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61</a:t>
            </a:fld>
            <a:endParaRPr lang="en-US"/>
          </a:p>
        </p:txBody>
      </p:sp>
    </p:spTree>
    <p:extLst>
      <p:ext uri="{BB962C8B-B14F-4D97-AF65-F5344CB8AC3E}">
        <p14:creationId xmlns:p14="http://schemas.microsoft.com/office/powerpoint/2010/main" val="164183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call them goldfish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4</a:t>
            </a:fld>
            <a:endParaRPr lang="en-US"/>
          </a:p>
        </p:txBody>
      </p:sp>
    </p:spTree>
    <p:extLst>
      <p:ext uri="{BB962C8B-B14F-4D97-AF65-F5344CB8AC3E}">
        <p14:creationId xmlns:p14="http://schemas.microsoft.com/office/powerpoint/2010/main" val="3208579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answer!!!</a:t>
            </a:r>
            <a:r>
              <a:rPr lang="en-US" baseline="0" dirty="0" smtClean="0"/>
              <a:t> </a:t>
            </a:r>
          </a:p>
          <a:p>
            <a:endParaRPr lang="en-US" baseline="0" dirty="0" smtClean="0"/>
          </a:p>
          <a:p>
            <a:r>
              <a:rPr lang="en-US" baseline="0" dirty="0" smtClean="0"/>
              <a:t>We need the prevalence </a:t>
            </a:r>
          </a:p>
          <a:p>
            <a:endParaRPr lang="en-US" baseline="0" dirty="0" smtClean="0"/>
          </a:p>
          <a:p>
            <a:r>
              <a:rPr lang="en-US" baseline="0" dirty="0" smtClean="0"/>
              <a:t>True for positive predictive value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62</a:t>
            </a:fld>
            <a:endParaRPr lang="en-US"/>
          </a:p>
        </p:txBody>
      </p:sp>
    </p:spTree>
    <p:extLst>
      <p:ext uri="{BB962C8B-B14F-4D97-AF65-F5344CB8AC3E}">
        <p14:creationId xmlns:p14="http://schemas.microsoft.com/office/powerpoint/2010/main" val="734927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they of equal importance to</a:t>
            </a:r>
            <a:r>
              <a:rPr lang="en-US" baseline="0" dirty="0" smtClean="0"/>
              <a:t> me? </a:t>
            </a:r>
          </a:p>
          <a:p>
            <a:endParaRPr lang="en-US" baseline="0" dirty="0" smtClean="0"/>
          </a:p>
          <a:p>
            <a:r>
              <a:rPr lang="en-US" baseline="0" dirty="0" smtClean="0"/>
              <a:t>Which one u thing is the false positive ?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64</a:t>
            </a:fld>
            <a:endParaRPr lang="en-US"/>
          </a:p>
        </p:txBody>
      </p:sp>
    </p:spTree>
    <p:extLst>
      <p:ext uri="{BB962C8B-B14F-4D97-AF65-F5344CB8AC3E}">
        <p14:creationId xmlns:p14="http://schemas.microsoft.com/office/powerpoint/2010/main" val="4224977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it’s not bad </a:t>
            </a:r>
          </a:p>
          <a:p>
            <a:r>
              <a:rPr lang="en-US" dirty="0" smtClean="0"/>
              <a:t> </a:t>
            </a:r>
          </a:p>
          <a:p>
            <a:r>
              <a:rPr lang="en-US" dirty="0" smtClean="0"/>
              <a:t>Maybe</a:t>
            </a:r>
            <a:r>
              <a:rPr lang="en-US" baseline="0" dirty="0" smtClean="0"/>
              <a:t> we need this test to exclude, and if we have false positive, we can head to a better test with higher specificity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65</a:t>
            </a:fld>
            <a:endParaRPr lang="en-US"/>
          </a:p>
        </p:txBody>
      </p:sp>
    </p:spTree>
    <p:extLst>
      <p:ext uri="{BB962C8B-B14F-4D97-AF65-F5344CB8AC3E}">
        <p14:creationId xmlns:p14="http://schemas.microsoft.com/office/powerpoint/2010/main" val="2835080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Probability Explained: Visual Intuition - YouTube</a:t>
            </a:r>
          </a:p>
          <a:p>
            <a:r>
              <a:rPr lang="en-US" dirty="0" smtClean="0"/>
              <a:t>https://www.youtube.com/watch?v=by3_weGwnMg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67</a:t>
            </a:fld>
            <a:endParaRPr lang="en-US"/>
          </a:p>
        </p:txBody>
      </p:sp>
    </p:spTree>
    <p:extLst>
      <p:ext uri="{BB962C8B-B14F-4D97-AF65-F5344CB8AC3E}">
        <p14:creationId xmlns:p14="http://schemas.microsoft.com/office/powerpoint/2010/main" val="3850066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Fallacy - Biases &amp; Heuristics | The Decision Lab</a:t>
            </a:r>
          </a:p>
          <a:p>
            <a:r>
              <a:rPr lang="en-US" dirty="0" smtClean="0"/>
              <a:t>https://thedecisionlab.com/biases/base-rate-fallacy/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68</a:t>
            </a:fld>
            <a:endParaRPr lang="en-US"/>
          </a:p>
        </p:txBody>
      </p:sp>
    </p:spTree>
    <p:extLst>
      <p:ext uri="{BB962C8B-B14F-4D97-AF65-F5344CB8AC3E}">
        <p14:creationId xmlns:p14="http://schemas.microsoft.com/office/powerpoint/2010/main" val="2792671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Example 1 - The cab problem</a:t>
            </a:r>
          </a:p>
          <a:p>
            <a:pPr fontAlgn="base"/>
            <a:r>
              <a:rPr lang="en-US" sz="1200" b="0" i="0" kern="1200" dirty="0" smtClean="0">
                <a:solidFill>
                  <a:schemeClr val="tx1"/>
                </a:solidFill>
                <a:effectLst/>
                <a:latin typeface="+mn-lt"/>
                <a:ea typeface="+mn-ea"/>
                <a:cs typeface="+mn-cs"/>
              </a:rPr>
              <a:t>This classic example of the base rate fallacy is presented in Bar-Hillel’s foundational paper on the topic.</a:t>
            </a:r>
            <a:r>
              <a:rPr lang="en-US" sz="1200" b="0" i="0" kern="1200" baseline="300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First, participants are given the following base rate information. There are two cab companies in a city: one is the “Green” company, the other is the “Blue” company. The names of the company refer to the colors of their respective taxis. It is specified that, of all the cabs in the city, 85% are blue and 15% are green.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69</a:t>
            </a:fld>
            <a:endParaRPr lang="en-US"/>
          </a:p>
        </p:txBody>
      </p:sp>
    </p:spTree>
    <p:extLst>
      <p:ext uri="{BB962C8B-B14F-4D97-AF65-F5344CB8AC3E}">
        <p14:creationId xmlns:p14="http://schemas.microsoft.com/office/powerpoint/2010/main" val="1026658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a scenario is described in which a cab, which a witness later identifies as green, was involved in a hit and run one night.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70</a:t>
            </a:fld>
            <a:endParaRPr lang="en-US"/>
          </a:p>
        </p:txBody>
      </p:sp>
    </p:spTree>
    <p:extLst>
      <p:ext uri="{BB962C8B-B14F-4D97-AF65-F5344CB8AC3E}">
        <p14:creationId xmlns:p14="http://schemas.microsoft.com/office/powerpoint/2010/main" val="2665123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order to assess the reliability of the witness, the court ordered that their ability to discriminate between blue and green cabs at nighttime be tested. It is shown that the witness can accurately distinguish the colors 80% of the time but confuses them 20% of the time. Participants are then asked to give the likelihood that the cab involved in the hit and run was actually green.</a:t>
            </a:r>
          </a:p>
        </p:txBody>
      </p:sp>
      <p:sp>
        <p:nvSpPr>
          <p:cNvPr id="4" name="Slide Number Placeholder 3"/>
          <p:cNvSpPr>
            <a:spLocks noGrp="1"/>
          </p:cNvSpPr>
          <p:nvPr>
            <p:ph type="sldNum" sz="quarter" idx="10"/>
          </p:nvPr>
        </p:nvSpPr>
        <p:spPr/>
        <p:txBody>
          <a:bodyPr/>
          <a:lstStyle/>
          <a:p>
            <a:fld id="{193FFAD7-6E27-4D79-B4A2-9FE51F93E39E}" type="slidenum">
              <a:rPr lang="en-US" smtClean="0"/>
              <a:t>71</a:t>
            </a:fld>
            <a:endParaRPr lang="en-US"/>
          </a:p>
        </p:txBody>
      </p:sp>
    </p:spTree>
    <p:extLst>
      <p:ext uri="{BB962C8B-B14F-4D97-AF65-F5344CB8AC3E}">
        <p14:creationId xmlns:p14="http://schemas.microsoft.com/office/powerpoint/2010/main" val="15178147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Many people are inclined to respond that the probability that the witness correctly identified a green cab at night is 80%. However, everyone who gives that answer is committing the base rate fallacy. When taking into account the base rate information, which tells us that only 15% of the cabs in the city are green, the actual probability that the witness was correct is 41%. This probability is achieved through inferential statistics calculations, which take into account both the percentage of each color cab in the city and the likelihood that the witness correctly discriminated between the colors at night.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72</a:t>
            </a:fld>
            <a:endParaRPr lang="en-US"/>
          </a:p>
        </p:txBody>
      </p:sp>
    </p:spTree>
    <p:extLst>
      <p:ext uri="{BB962C8B-B14F-4D97-AF65-F5344CB8AC3E}">
        <p14:creationId xmlns:p14="http://schemas.microsoft.com/office/powerpoint/2010/main" val="1979152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focused</a:t>
            </a:r>
            <a:r>
              <a:rPr lang="en-US" baseline="0" dirty="0" smtClean="0"/>
              <a:t> on likelihood (results)  that tom is shy </a:t>
            </a:r>
          </a:p>
          <a:p>
            <a:r>
              <a:rPr lang="en-US" baseline="0" dirty="0" smtClean="0"/>
              <a:t>And forgot about prior, number of students in each major </a:t>
            </a:r>
          </a:p>
          <a:p>
            <a:endParaRPr lang="en-US" baseline="0" dirty="0" smtClean="0"/>
          </a:p>
          <a:p>
            <a:r>
              <a:rPr lang="en-US" baseline="0" dirty="0" smtClean="0"/>
              <a:t>This is very common and it is called “</a:t>
            </a:r>
            <a:r>
              <a:rPr lang="en-US" baseline="0" dirty="0" err="1" smtClean="0"/>
              <a:t>bayes</a:t>
            </a:r>
            <a:r>
              <a:rPr lang="en-US" baseline="0" dirty="0" smtClean="0"/>
              <a:t> rate neglect” </a:t>
            </a:r>
          </a:p>
        </p:txBody>
      </p:sp>
      <p:sp>
        <p:nvSpPr>
          <p:cNvPr id="4" name="Slide Number Placeholder 3"/>
          <p:cNvSpPr>
            <a:spLocks noGrp="1"/>
          </p:cNvSpPr>
          <p:nvPr>
            <p:ph type="sldNum" sz="quarter" idx="10"/>
          </p:nvPr>
        </p:nvSpPr>
        <p:spPr/>
        <p:txBody>
          <a:bodyPr/>
          <a:lstStyle/>
          <a:p>
            <a:fld id="{335B8B3C-8518-407A-B892-7BACBEC510BF}" type="slidenum">
              <a:rPr lang="en-US" smtClean="0"/>
              <a:t>73</a:t>
            </a:fld>
            <a:endParaRPr lang="en-US"/>
          </a:p>
        </p:txBody>
      </p:sp>
    </p:spTree>
    <p:extLst>
      <p:ext uri="{BB962C8B-B14F-4D97-AF65-F5344CB8AC3E}">
        <p14:creationId xmlns:p14="http://schemas.microsoft.com/office/powerpoint/2010/main" val="875845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gold fish in general have differen</a:t>
            </a:r>
            <a:r>
              <a:rPr lang="en-US" baseline="0" dirty="0" smtClean="0"/>
              <a:t>t colors?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5</a:t>
            </a:fld>
            <a:endParaRPr lang="en-US"/>
          </a:p>
        </p:txBody>
      </p:sp>
    </p:spTree>
    <p:extLst>
      <p:ext uri="{BB962C8B-B14F-4D97-AF65-F5344CB8AC3E}">
        <p14:creationId xmlns:p14="http://schemas.microsoft.com/office/powerpoint/2010/main" val="3214910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probability that if he left the</a:t>
            </a:r>
            <a:r>
              <a:rPr lang="en-US" baseline="0" dirty="0" smtClean="0"/>
              <a:t> kitchen and took a look of the balcony that he will come back and kidnap the kids?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74</a:t>
            </a:fld>
            <a:endParaRPr lang="en-US"/>
          </a:p>
        </p:txBody>
      </p:sp>
    </p:spTree>
    <p:extLst>
      <p:ext uri="{BB962C8B-B14F-4D97-AF65-F5344CB8AC3E}">
        <p14:creationId xmlns:p14="http://schemas.microsoft.com/office/powerpoint/2010/main" val="1482710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Sure u</a:t>
            </a:r>
            <a:r>
              <a:rPr lang="en-US" baseline="0" dirty="0" smtClean="0"/>
              <a:t> can take precautions </a:t>
            </a:r>
          </a:p>
          <a:p>
            <a:endParaRPr lang="en-US" baseline="0" dirty="0" smtClean="0"/>
          </a:p>
          <a:p>
            <a:r>
              <a:rPr lang="en-US" baseline="0" dirty="0" smtClean="0"/>
              <a:t>But it totally differs if u are taken precautions because something will happen for sure </a:t>
            </a:r>
          </a:p>
          <a:p>
            <a:endParaRPr lang="en-US" baseline="0" dirty="0" smtClean="0"/>
          </a:p>
          <a:p>
            <a:r>
              <a:rPr lang="en-US" baseline="0" dirty="0" smtClean="0"/>
              <a:t>Or if u know it is still not common ( so u won’t freak out) and u still take the precautions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77</a:t>
            </a:fld>
            <a:endParaRPr lang="en-US"/>
          </a:p>
        </p:txBody>
      </p:sp>
    </p:spTree>
    <p:extLst>
      <p:ext uri="{BB962C8B-B14F-4D97-AF65-F5344CB8AC3E}">
        <p14:creationId xmlns:p14="http://schemas.microsoft.com/office/powerpoint/2010/main" val="2988238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people</a:t>
            </a:r>
            <a:r>
              <a:rPr lang="en-US" baseline="0" dirty="0" smtClean="0"/>
              <a:t> expected to know the probability of a repair’s man being a robber?   No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78</a:t>
            </a:fld>
            <a:endParaRPr lang="en-US"/>
          </a:p>
        </p:txBody>
      </p:sp>
    </p:spTree>
    <p:extLst>
      <p:ext uri="{BB962C8B-B14F-4D97-AF65-F5344CB8AC3E}">
        <p14:creationId xmlns:p14="http://schemas.microsoft.com/office/powerpoint/2010/main" val="3468631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u consider it? </a:t>
            </a:r>
          </a:p>
          <a:p>
            <a:endParaRPr lang="en-US" dirty="0" smtClean="0"/>
          </a:p>
          <a:p>
            <a:r>
              <a:rPr lang="en-US" dirty="0" smtClean="0"/>
              <a:t>Rationality is not about knowing facts </a:t>
            </a:r>
          </a:p>
          <a:p>
            <a:r>
              <a:rPr lang="en-US" dirty="0" smtClean="0"/>
              <a:t>It’s about knowing which facts are relevant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79</a:t>
            </a:fld>
            <a:endParaRPr lang="en-US"/>
          </a:p>
        </p:txBody>
      </p:sp>
    </p:spTree>
    <p:extLst>
      <p:ext uri="{BB962C8B-B14F-4D97-AF65-F5344CB8AC3E}">
        <p14:creationId xmlns:p14="http://schemas.microsoft.com/office/powerpoint/2010/main" val="927861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a:t>
            </a:r>
            <a:r>
              <a:rPr lang="en-US" baseline="0" dirty="0" smtClean="0"/>
              <a:t> is jealous from </a:t>
            </a:r>
            <a:r>
              <a:rPr lang="en-US" baseline="0" dirty="0" err="1" smtClean="0"/>
              <a:t>amy</a:t>
            </a:r>
            <a:r>
              <a:rPr lang="en-US" baseline="0" dirty="0" smtClean="0"/>
              <a:t> </a:t>
            </a:r>
          </a:p>
          <a:p>
            <a:endParaRPr lang="en-US" baseline="0" dirty="0" smtClean="0"/>
          </a:p>
          <a:p>
            <a:r>
              <a:rPr lang="en-US" baseline="0" dirty="0" smtClean="0"/>
              <a:t>The likelihood: one time </a:t>
            </a:r>
            <a:r>
              <a:rPr lang="en-US" baseline="0" dirty="0" err="1" smtClean="0"/>
              <a:t>amy</a:t>
            </a:r>
            <a:r>
              <a:rPr lang="en-US" baseline="0" dirty="0" smtClean="0"/>
              <a:t> didn’t finish a project she was assigned </a:t>
            </a:r>
          </a:p>
          <a:p>
            <a:endParaRPr lang="en-US" baseline="0" dirty="0" smtClean="0"/>
          </a:p>
          <a:p>
            <a:r>
              <a:rPr lang="en-US" baseline="0" dirty="0" smtClean="0"/>
              <a:t>Bob is complaining about </a:t>
            </a:r>
            <a:r>
              <a:rPr lang="en-US" baseline="0" dirty="0" err="1" smtClean="0"/>
              <a:t>amy</a:t>
            </a:r>
            <a:r>
              <a:rPr lang="en-US" baseline="0" dirty="0" smtClean="0"/>
              <a:t> not finishing the project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80</a:t>
            </a:fld>
            <a:endParaRPr lang="en-US"/>
          </a:p>
        </p:txBody>
      </p:sp>
    </p:spTree>
    <p:extLst>
      <p:ext uri="{BB962C8B-B14F-4D97-AF65-F5344CB8AC3E}">
        <p14:creationId xmlns:p14="http://schemas.microsoft.com/office/powerpoint/2010/main" val="8196200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he wasn’t jealous, there is still a high probability that he would complain about her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82</a:t>
            </a:fld>
            <a:endParaRPr lang="en-US"/>
          </a:p>
        </p:txBody>
      </p:sp>
    </p:spTree>
    <p:extLst>
      <p:ext uri="{BB962C8B-B14F-4D97-AF65-F5344CB8AC3E}">
        <p14:creationId xmlns:p14="http://schemas.microsoft.com/office/powerpoint/2010/main" val="1124122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86</a:t>
            </a:fld>
            <a:endParaRPr lang="en-US"/>
          </a:p>
        </p:txBody>
      </p:sp>
    </p:spTree>
    <p:extLst>
      <p:ext uri="{BB962C8B-B14F-4D97-AF65-F5344CB8AC3E}">
        <p14:creationId xmlns:p14="http://schemas.microsoft.com/office/powerpoint/2010/main" val="2019121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87</a:t>
            </a:fld>
            <a:endParaRPr lang="en-US"/>
          </a:p>
        </p:txBody>
      </p:sp>
    </p:spTree>
    <p:extLst>
      <p:ext uri="{BB962C8B-B14F-4D97-AF65-F5344CB8AC3E}">
        <p14:creationId xmlns:p14="http://schemas.microsoft.com/office/powerpoint/2010/main" val="1786690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Depends on </a:t>
            </a:r>
            <a:r>
              <a:rPr lang="en-US" dirty="0" err="1" smtClean="0"/>
              <a:t>ur</a:t>
            </a:r>
            <a:r>
              <a:rPr lang="en-US" dirty="0" smtClean="0"/>
              <a:t> prior..</a:t>
            </a:r>
            <a:r>
              <a:rPr lang="en-US" baseline="0" dirty="0" smtClean="0"/>
              <a:t> Were u sure that meditation was fake? </a:t>
            </a:r>
          </a:p>
          <a:p>
            <a:r>
              <a:rPr lang="en-US" baseline="0" dirty="0" smtClean="0"/>
              <a:t>Is </a:t>
            </a:r>
            <a:r>
              <a:rPr lang="en-US" baseline="0" dirty="0" err="1" smtClean="0"/>
              <a:t>ur</a:t>
            </a:r>
            <a:r>
              <a:rPr lang="en-US" baseline="0" dirty="0" smtClean="0"/>
              <a:t> friend related to meditation? </a:t>
            </a:r>
          </a:p>
          <a:p>
            <a:r>
              <a:rPr lang="en-US" baseline="0" dirty="0" smtClean="0"/>
              <a:t>Apart from being smart? Do u trust him?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88</a:t>
            </a:fld>
            <a:endParaRPr lang="en-US"/>
          </a:p>
        </p:txBody>
      </p:sp>
    </p:spTree>
    <p:extLst>
      <p:ext uri="{BB962C8B-B14F-4D97-AF65-F5344CB8AC3E}">
        <p14:creationId xmlns:p14="http://schemas.microsoft.com/office/powerpoint/2010/main" val="21337590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visual guide to Bayesian thinking - YouTube</a:t>
            </a:r>
          </a:p>
          <a:p>
            <a:r>
              <a:rPr lang="en-US" dirty="0" smtClean="0"/>
              <a:t>https://www.youtube.com/watch?v=BrK7X_XlGB8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91</a:t>
            </a:fld>
            <a:endParaRPr lang="en-US"/>
          </a:p>
        </p:txBody>
      </p:sp>
    </p:spTree>
    <p:extLst>
      <p:ext uri="{BB962C8B-B14F-4D97-AF65-F5344CB8AC3E}">
        <p14:creationId xmlns:p14="http://schemas.microsoft.com/office/powerpoint/2010/main" val="1160477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 gold fish have a non-gold color ? Yes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6</a:t>
            </a:fld>
            <a:endParaRPr lang="en-US"/>
          </a:p>
        </p:txBody>
      </p:sp>
    </p:spTree>
    <p:extLst>
      <p:ext uri="{BB962C8B-B14F-4D97-AF65-F5344CB8AC3E}">
        <p14:creationId xmlns:p14="http://schemas.microsoft.com/office/powerpoint/2010/main" val="16090610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how we update our beliefs is what really matter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94</a:t>
            </a:fld>
            <a:endParaRPr lang="en-US"/>
          </a:p>
        </p:txBody>
      </p:sp>
    </p:spTree>
    <p:extLst>
      <p:ext uri="{BB962C8B-B14F-4D97-AF65-F5344CB8AC3E}">
        <p14:creationId xmlns:p14="http://schemas.microsoft.com/office/powerpoint/2010/main" val="644777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Zprojects</a:t>
            </a:r>
            <a:r>
              <a:rPr lang="en-US" dirty="0" smtClean="0"/>
              <a:t>/ran/starting</a:t>
            </a:r>
            <a:r>
              <a:rPr lang="en-US" baseline="0" dirty="0" smtClean="0"/>
              <a:t> 2020-2-15/</a:t>
            </a:r>
            <a:r>
              <a:rPr lang="en-US" baseline="0" dirty="0" err="1" smtClean="0"/>
              <a:t>requiredanalysisforpatientcost</a:t>
            </a:r>
            <a:r>
              <a:rPr lang="en-US" baseline="0" dirty="0" smtClean="0"/>
              <a:t>/</a:t>
            </a:r>
            <a:r>
              <a:rPr lang="en-US" baseline="0" dirty="0" err="1" smtClean="0"/>
              <a:t>new_tasks.Rmd</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97</a:t>
            </a:fld>
            <a:endParaRPr lang="en-US"/>
          </a:p>
        </p:txBody>
      </p:sp>
    </p:spTree>
    <p:extLst>
      <p:ext uri="{BB962C8B-B14F-4D97-AF65-F5344CB8AC3E}">
        <p14:creationId xmlns:p14="http://schemas.microsoft.com/office/powerpoint/2010/main" val="2580188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99</a:t>
            </a:fld>
            <a:endParaRPr lang="en-US"/>
          </a:p>
        </p:txBody>
      </p:sp>
    </p:spTree>
    <p:extLst>
      <p:ext uri="{BB962C8B-B14F-4D97-AF65-F5344CB8AC3E}">
        <p14:creationId xmlns:p14="http://schemas.microsoft.com/office/powerpoint/2010/main" val="2202453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a:t>
            </a:r>
            <a:r>
              <a:rPr lang="en-US" baseline="0" dirty="0" smtClean="0"/>
              <a:t>mean and median for both males and female </a:t>
            </a:r>
          </a:p>
          <a:p>
            <a:r>
              <a:rPr lang="en-US" baseline="0" dirty="0" smtClean="0"/>
              <a:t>Look how females are right skewed </a:t>
            </a:r>
          </a:p>
          <a:p>
            <a:endParaRPr lang="en-US" baseline="0" dirty="0" smtClean="0"/>
          </a:p>
          <a:p>
            <a:endParaRPr lang="en-US" baseline="0" dirty="0" smtClean="0"/>
          </a:p>
          <a:p>
            <a:r>
              <a:rPr lang="en-US" baseline="0" dirty="0" err="1" smtClean="0"/>
              <a:t>GraphPad</a:t>
            </a:r>
            <a:r>
              <a:rPr lang="en-US" baseline="0" dirty="0" smtClean="0"/>
              <a:t> Prism 9 Statistics Guide - The Mann-Whitney test doesn't really compare medians</a:t>
            </a:r>
          </a:p>
          <a:p>
            <a:r>
              <a:rPr lang="en-US" baseline="0" dirty="0" smtClean="0"/>
              <a:t>https://www.graphpad.com/guides/prism/latest/statistics/stat_nonparametric_tests_dont_compa.htm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03BA681-95E4-4A1A-BC43-FE7E7309F960}" type="slidenum">
              <a:rPr lang="en-US" smtClean="0"/>
              <a:pPr/>
              <a:t>100</a:t>
            </a:fld>
            <a:endParaRPr lang="en-US"/>
          </a:p>
        </p:txBody>
      </p:sp>
    </p:spTree>
    <p:extLst>
      <p:ext uri="{BB962C8B-B14F-4D97-AF65-F5344CB8AC3E}">
        <p14:creationId xmlns:p14="http://schemas.microsoft.com/office/powerpoint/2010/main" val="3855701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Sine we are describing our dataset, that’s data mining or analytics or descriptive statistics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a:t>
            </a:fld>
            <a:endParaRPr lang="en-US"/>
          </a:p>
        </p:txBody>
      </p:sp>
    </p:spTree>
    <p:extLst>
      <p:ext uri="{BB962C8B-B14F-4D97-AF65-F5344CB8AC3E}">
        <p14:creationId xmlns:p14="http://schemas.microsoft.com/office/powerpoint/2010/main" val="185439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u are</a:t>
            </a:r>
            <a:r>
              <a:rPr lang="en-US" baseline="0" dirty="0" smtClean="0"/>
              <a:t> certain about the answer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11</a:t>
            </a:fld>
            <a:endParaRPr lang="en-US"/>
          </a:p>
        </p:txBody>
      </p:sp>
    </p:spTree>
    <p:extLst>
      <p:ext uri="{BB962C8B-B14F-4D97-AF65-F5344CB8AC3E}">
        <p14:creationId xmlns:p14="http://schemas.microsoft.com/office/powerpoint/2010/main" val="31193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12</a:t>
            </a:fld>
            <a:endParaRPr lang="en-US"/>
          </a:p>
        </p:txBody>
      </p:sp>
    </p:spTree>
    <p:extLst>
      <p:ext uri="{BB962C8B-B14F-4D97-AF65-F5344CB8AC3E}">
        <p14:creationId xmlns:p14="http://schemas.microsoft.com/office/powerpoint/2010/main" val="2039386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there uncertainty?</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13</a:t>
            </a:fld>
            <a:endParaRPr lang="en-US"/>
          </a:p>
        </p:txBody>
      </p:sp>
    </p:spTree>
    <p:extLst>
      <p:ext uri="{BB962C8B-B14F-4D97-AF65-F5344CB8AC3E}">
        <p14:creationId xmlns:p14="http://schemas.microsoft.com/office/powerpoint/2010/main" val="3979137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2021-09-01</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54442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2021-09-01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116290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2021-09-01</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4"/>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65895457"/>
      </p:ext>
    </p:extLst>
  </p:cSld>
  <p:clrMap bg1="dk1" tx1="lt1" bg2="dk2" tx2="lt2" accent1="accent1" accent2="accent2" accent3="accent3" accent4="accent4" accent5="accent5" accent6="accent6" hlink="hlink" folHlink="folHlink"/>
  <p:sldLayoutIdLst>
    <p:sldLayoutId id="2147483679" r:id="rId1"/>
    <p:sldLayoutId id="2147483682" r:id="rId2"/>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www.datacamp.com/projects/47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ntarabantoosoo/Data-Analysis-NanoDegre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www.kaggle.com/lakshya91/a-case-study-with-conditional-probability"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https://medium.com/@maxtingle/10-jupyter-notebook-extensions-making-my-lyfe-easier-f40139a334ce"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jpe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istats.shinyapps.io/NormalDist/"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4</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3593145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the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9888" y="2011680"/>
            <a:ext cx="8243824" cy="4509553"/>
          </a:xfrm>
          <a:prstGeom prst="rect">
            <a:avLst/>
          </a:prstGeom>
        </p:spPr>
      </p:pic>
      <p:pic>
        <p:nvPicPr>
          <p:cNvPr id="5" name="Picture 4"/>
          <p:cNvPicPr>
            <a:picLocks noChangeAspect="1"/>
          </p:cNvPicPr>
          <p:nvPr/>
        </p:nvPicPr>
        <p:blipFill>
          <a:blip r:embed="rId4"/>
          <a:stretch>
            <a:fillRect/>
          </a:stretch>
        </p:blipFill>
        <p:spPr>
          <a:xfrm>
            <a:off x="1789889" y="3442428"/>
            <a:ext cx="4046708" cy="1648055"/>
          </a:xfrm>
          <a:prstGeom prst="rect">
            <a:avLst/>
          </a:prstGeom>
        </p:spPr>
      </p:pic>
    </p:spTree>
    <p:extLst>
      <p:ext uri="{BB962C8B-B14F-4D97-AF65-F5344CB8AC3E}">
        <p14:creationId xmlns:p14="http://schemas.microsoft.com/office/powerpoint/2010/main" val="11233870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really matter?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81328" y="2011680"/>
            <a:ext cx="9307856" cy="4644914"/>
          </a:xfrm>
          <a:prstGeom prst="rect">
            <a:avLst/>
          </a:prstGeom>
        </p:spPr>
      </p:pic>
      <p:sp>
        <p:nvSpPr>
          <p:cNvPr id="5" name="TextBox 4"/>
          <p:cNvSpPr txBox="1"/>
          <p:nvPr/>
        </p:nvSpPr>
        <p:spPr>
          <a:xfrm>
            <a:off x="8229600" y="5943601"/>
            <a:ext cx="2459584" cy="646331"/>
          </a:xfrm>
          <a:prstGeom prst="rect">
            <a:avLst/>
          </a:prstGeom>
          <a:noFill/>
        </p:spPr>
        <p:txBody>
          <a:bodyPr wrap="none" rtlCol="0">
            <a:spAutoFit/>
          </a:bodyPr>
          <a:lstStyle/>
          <a:p>
            <a:r>
              <a:rPr lang="en-US" dirty="0">
                <a:solidFill>
                  <a:schemeClr val="bg2"/>
                </a:solidFill>
              </a:rPr>
              <a:t>P value parametric: 0.04</a:t>
            </a:r>
          </a:p>
          <a:p>
            <a:r>
              <a:rPr lang="en-US" dirty="0">
                <a:solidFill>
                  <a:schemeClr val="bg2"/>
                </a:solidFill>
              </a:rPr>
              <a:t>P value non par. : 	0.63</a:t>
            </a:r>
          </a:p>
        </p:txBody>
      </p:sp>
    </p:spTree>
    <p:extLst>
      <p:ext uri="{BB962C8B-B14F-4D97-AF65-F5344CB8AC3E}">
        <p14:creationId xmlns:p14="http://schemas.microsoft.com/office/powerpoint/2010/main" val="22556581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tests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4500" y="2011680"/>
            <a:ext cx="4448237" cy="4286749"/>
          </a:xfrm>
          <a:prstGeom prst="rect">
            <a:avLst/>
          </a:prstGeom>
        </p:spPr>
      </p:pic>
      <p:pic>
        <p:nvPicPr>
          <p:cNvPr id="5" name="Picture 4"/>
          <p:cNvPicPr>
            <a:picLocks noChangeAspect="1"/>
          </p:cNvPicPr>
          <p:nvPr/>
        </p:nvPicPr>
        <p:blipFill>
          <a:blip r:embed="rId3"/>
          <a:stretch>
            <a:fillRect/>
          </a:stretch>
        </p:blipFill>
        <p:spPr>
          <a:xfrm>
            <a:off x="6033308" y="1285430"/>
            <a:ext cx="4953691" cy="3315163"/>
          </a:xfrm>
          <a:prstGeom prst="rect">
            <a:avLst/>
          </a:prstGeom>
        </p:spPr>
      </p:pic>
      <p:pic>
        <p:nvPicPr>
          <p:cNvPr id="6" name="Picture 5"/>
          <p:cNvPicPr>
            <a:picLocks noChangeAspect="1"/>
          </p:cNvPicPr>
          <p:nvPr/>
        </p:nvPicPr>
        <p:blipFill>
          <a:blip r:embed="rId4"/>
          <a:stretch>
            <a:fillRect/>
          </a:stretch>
        </p:blipFill>
        <p:spPr>
          <a:xfrm>
            <a:off x="5918991" y="4819337"/>
            <a:ext cx="5182323" cy="1848108"/>
          </a:xfrm>
          <a:prstGeom prst="rect">
            <a:avLst/>
          </a:prstGeom>
        </p:spPr>
      </p:pic>
    </p:spTree>
    <p:extLst>
      <p:ext uri="{BB962C8B-B14F-4D97-AF65-F5344CB8AC3E}">
        <p14:creationId xmlns:p14="http://schemas.microsoft.com/office/powerpoint/2010/main" val="35555168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avoid this assumption?</a:t>
            </a:r>
            <a:endParaRPr lang="en-US" dirty="0"/>
          </a:p>
        </p:txBody>
      </p:sp>
      <p:sp>
        <p:nvSpPr>
          <p:cNvPr id="3" name="Content Placeholder 2"/>
          <p:cNvSpPr>
            <a:spLocks noGrp="1"/>
          </p:cNvSpPr>
          <p:nvPr>
            <p:ph idx="1"/>
          </p:nvPr>
        </p:nvSpPr>
        <p:spPr/>
        <p:txBody>
          <a:bodyPr/>
          <a:lstStyle/>
          <a:p>
            <a:r>
              <a:rPr lang="en-US" dirty="0" smtClean="0"/>
              <a:t>See you next week</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260047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Lefthanded</a:t>
            </a:r>
            <a:r>
              <a:rPr lang="en-US" dirty="0" smtClean="0"/>
              <a:t> project</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www.datacamp.com/projects/479</a:t>
            </a:r>
            <a:r>
              <a:rPr lang="en-US" dirty="0" smtClean="0"/>
              <a:t> </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21544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colors?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4748" y="1776531"/>
            <a:ext cx="10971927" cy="5081469"/>
          </a:xfrm>
          <a:prstGeom prst="rect">
            <a:avLst/>
          </a:prstGeom>
        </p:spPr>
      </p:pic>
      <p:sp>
        <p:nvSpPr>
          <p:cNvPr id="5" name="Rectangle 4"/>
          <p:cNvSpPr/>
          <p:nvPr/>
        </p:nvSpPr>
        <p:spPr>
          <a:xfrm>
            <a:off x="2145336" y="6168628"/>
            <a:ext cx="1678665" cy="369332"/>
          </a:xfrm>
          <a:prstGeom prst="rect">
            <a:avLst/>
          </a:prstGeom>
        </p:spPr>
        <p:txBody>
          <a:bodyPr wrap="none">
            <a:spAutoFit/>
          </a:bodyPr>
          <a:lstStyle/>
          <a:p>
            <a:r>
              <a:rPr lang="en-US" b="1" dirty="0">
                <a:solidFill>
                  <a:srgbClr val="FF0000"/>
                </a:solidFill>
              </a:rPr>
              <a:t>Why </a:t>
            </a:r>
            <a:r>
              <a:rPr lang="en-US" b="1" dirty="0" smtClean="0">
                <a:solidFill>
                  <a:srgbClr val="FF0000"/>
                </a:solidFill>
              </a:rPr>
              <a:t>not stats?</a:t>
            </a:r>
            <a:endParaRPr lang="en-US" b="1" dirty="0">
              <a:solidFill>
                <a:srgbClr val="FF0000"/>
              </a:solidFill>
            </a:endParaRPr>
          </a:p>
        </p:txBody>
      </p:sp>
    </p:spTree>
    <p:extLst>
      <p:ext uri="{BB962C8B-B14F-4D97-AF65-F5344CB8AC3E}">
        <p14:creationId xmlns:p14="http://schemas.microsoft.com/office/powerpoint/2010/main" val="3251816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colors?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4748" y="1776531"/>
            <a:ext cx="10971927" cy="5081469"/>
          </a:xfrm>
          <a:prstGeom prst="rect">
            <a:avLst/>
          </a:prstGeom>
        </p:spPr>
      </p:pic>
      <p:pic>
        <p:nvPicPr>
          <p:cNvPr id="6" name="Picture 5"/>
          <p:cNvPicPr>
            <a:picLocks noChangeAspect="1"/>
          </p:cNvPicPr>
          <p:nvPr/>
        </p:nvPicPr>
        <p:blipFill>
          <a:blip r:embed="rId4"/>
          <a:stretch>
            <a:fillRect/>
          </a:stretch>
        </p:blipFill>
        <p:spPr>
          <a:xfrm>
            <a:off x="826899" y="3793449"/>
            <a:ext cx="5268060" cy="1629002"/>
          </a:xfrm>
          <a:prstGeom prst="rect">
            <a:avLst/>
          </a:prstGeom>
        </p:spPr>
      </p:pic>
    </p:spTree>
    <p:extLst>
      <p:ext uri="{BB962C8B-B14F-4D97-AF65-F5344CB8AC3E}">
        <p14:creationId xmlns:p14="http://schemas.microsoft.com/office/powerpoint/2010/main" val="384924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37795" y="1792936"/>
            <a:ext cx="8316486" cy="4715533"/>
          </a:xfrm>
          <a:prstGeom prst="rect">
            <a:avLst/>
          </a:prstGeom>
        </p:spPr>
      </p:pic>
    </p:spTree>
    <p:extLst>
      <p:ext uri="{BB962C8B-B14F-4D97-AF65-F5344CB8AC3E}">
        <p14:creationId xmlns:p14="http://schemas.microsoft.com/office/powerpoint/2010/main" val="3923858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vs analytics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03115" y="2178996"/>
            <a:ext cx="10875523" cy="4679004"/>
          </a:xfrm>
          <a:prstGeom prst="rect">
            <a:avLst/>
          </a:prstGeom>
        </p:spPr>
      </p:pic>
    </p:spTree>
    <p:extLst>
      <p:ext uri="{BB962C8B-B14F-4D97-AF65-F5344CB8AC3E}">
        <p14:creationId xmlns:p14="http://schemas.microsoft.com/office/powerpoint/2010/main" val="806869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03115" y="2178996"/>
            <a:ext cx="10875523" cy="4679004"/>
          </a:xfrm>
          <a:prstGeom prst="rect">
            <a:avLst/>
          </a:prstGeom>
        </p:spPr>
      </p:pic>
      <p:pic>
        <p:nvPicPr>
          <p:cNvPr id="7" name="Picture 6"/>
          <p:cNvPicPr>
            <a:picLocks noChangeAspect="1"/>
          </p:cNvPicPr>
          <p:nvPr/>
        </p:nvPicPr>
        <p:blipFill>
          <a:blip r:embed="rId3"/>
          <a:stretch>
            <a:fillRect/>
          </a:stretch>
        </p:blipFill>
        <p:spPr>
          <a:xfrm>
            <a:off x="603115" y="3696511"/>
            <a:ext cx="5420481" cy="2143976"/>
          </a:xfrm>
          <a:prstGeom prst="rect">
            <a:avLst/>
          </a:prstGeom>
        </p:spPr>
      </p:pic>
      <p:pic>
        <p:nvPicPr>
          <p:cNvPr id="4" name="Picture 3"/>
          <p:cNvPicPr>
            <a:picLocks noChangeAspect="1"/>
          </p:cNvPicPr>
          <p:nvPr/>
        </p:nvPicPr>
        <p:blipFill>
          <a:blip r:embed="rId4"/>
          <a:stretch>
            <a:fillRect/>
          </a:stretch>
        </p:blipFill>
        <p:spPr>
          <a:xfrm>
            <a:off x="933856" y="5779347"/>
            <a:ext cx="3754876" cy="824633"/>
          </a:xfrm>
          <a:prstGeom prst="rect">
            <a:avLst/>
          </a:prstGeom>
        </p:spPr>
      </p:pic>
    </p:spTree>
    <p:extLst>
      <p:ext uri="{BB962C8B-B14F-4D97-AF65-F5344CB8AC3E}">
        <p14:creationId xmlns:p14="http://schemas.microsoft.com/office/powerpoint/2010/main" val="3770451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mind?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71402" y="2419269"/>
            <a:ext cx="4982270" cy="1333686"/>
          </a:xfrm>
          <a:prstGeom prst="rect">
            <a:avLst/>
          </a:prstGeom>
        </p:spPr>
      </p:pic>
    </p:spTree>
    <p:extLst>
      <p:ext uri="{BB962C8B-B14F-4D97-AF65-F5344CB8AC3E}">
        <p14:creationId xmlns:p14="http://schemas.microsoft.com/office/powerpoint/2010/main" val="3725969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mind?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31326" y="2147868"/>
            <a:ext cx="4982270" cy="1333686"/>
          </a:xfrm>
          <a:prstGeom prst="rect">
            <a:avLst/>
          </a:prstGeom>
        </p:spPr>
      </p:pic>
      <p:sp>
        <p:nvSpPr>
          <p:cNvPr id="5" name="Rectangle 4"/>
          <p:cNvSpPr/>
          <p:nvPr/>
        </p:nvSpPr>
        <p:spPr>
          <a:xfrm>
            <a:off x="2463327" y="4431439"/>
            <a:ext cx="2210862" cy="584775"/>
          </a:xfrm>
          <a:prstGeom prst="rect">
            <a:avLst/>
          </a:prstGeom>
        </p:spPr>
        <p:txBody>
          <a:bodyPr wrap="none">
            <a:spAutoFit/>
          </a:bodyPr>
          <a:lstStyle/>
          <a:p>
            <a:r>
              <a:rPr lang="en-US" sz="3200" b="1" smtClean="0"/>
              <a:t>Prior belief </a:t>
            </a:r>
            <a:endParaRPr lang="en-US" sz="3200" b="1" dirty="0"/>
          </a:p>
        </p:txBody>
      </p:sp>
      <p:sp>
        <p:nvSpPr>
          <p:cNvPr id="6" name="Rectangle 5"/>
          <p:cNvSpPr/>
          <p:nvPr/>
        </p:nvSpPr>
        <p:spPr>
          <a:xfrm>
            <a:off x="7445597" y="4431439"/>
            <a:ext cx="2382383" cy="523220"/>
          </a:xfrm>
          <a:prstGeom prst="rect">
            <a:avLst/>
          </a:prstGeom>
        </p:spPr>
        <p:txBody>
          <a:bodyPr wrap="none">
            <a:spAutoFit/>
          </a:bodyPr>
          <a:lstStyle/>
          <a:p>
            <a:r>
              <a:rPr lang="en-US" sz="2800" b="1" dirty="0"/>
              <a:t>Default action</a:t>
            </a:r>
          </a:p>
        </p:txBody>
      </p:sp>
    </p:spTree>
    <p:extLst>
      <p:ext uri="{BB962C8B-B14F-4D97-AF65-F5344CB8AC3E}">
        <p14:creationId xmlns:p14="http://schemas.microsoft.com/office/powerpoint/2010/main" val="6807033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mind?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31326" y="2147868"/>
            <a:ext cx="4982270" cy="1333686"/>
          </a:xfrm>
          <a:prstGeom prst="rect">
            <a:avLst/>
          </a:prstGeom>
        </p:spPr>
      </p:pic>
      <p:sp>
        <p:nvSpPr>
          <p:cNvPr id="5" name="Rectangle 4"/>
          <p:cNvSpPr/>
          <p:nvPr/>
        </p:nvSpPr>
        <p:spPr>
          <a:xfrm>
            <a:off x="2463327" y="4431439"/>
            <a:ext cx="2210862" cy="584775"/>
          </a:xfrm>
          <a:prstGeom prst="rect">
            <a:avLst/>
          </a:prstGeom>
        </p:spPr>
        <p:txBody>
          <a:bodyPr wrap="none">
            <a:spAutoFit/>
          </a:bodyPr>
          <a:lstStyle/>
          <a:p>
            <a:r>
              <a:rPr lang="en-US" sz="3200" b="1" smtClean="0"/>
              <a:t>Prior belief </a:t>
            </a:r>
            <a:endParaRPr lang="en-US" sz="3200" b="1" dirty="0"/>
          </a:p>
        </p:txBody>
      </p:sp>
      <p:sp>
        <p:nvSpPr>
          <p:cNvPr id="6" name="Rectangle 5"/>
          <p:cNvSpPr/>
          <p:nvPr/>
        </p:nvSpPr>
        <p:spPr>
          <a:xfrm>
            <a:off x="7445597" y="4431439"/>
            <a:ext cx="2382383" cy="523220"/>
          </a:xfrm>
          <a:prstGeom prst="rect">
            <a:avLst/>
          </a:prstGeom>
        </p:spPr>
        <p:txBody>
          <a:bodyPr wrap="none">
            <a:spAutoFit/>
          </a:bodyPr>
          <a:lstStyle/>
          <a:p>
            <a:r>
              <a:rPr lang="en-US" sz="2800" b="1" dirty="0"/>
              <a:t>Default action</a:t>
            </a:r>
          </a:p>
        </p:txBody>
      </p:sp>
      <p:pic>
        <p:nvPicPr>
          <p:cNvPr id="8" name="Picture 7"/>
          <p:cNvPicPr>
            <a:picLocks noChangeAspect="1"/>
          </p:cNvPicPr>
          <p:nvPr/>
        </p:nvPicPr>
        <p:blipFill>
          <a:blip r:embed="rId4"/>
          <a:stretch>
            <a:fillRect/>
          </a:stretch>
        </p:blipFill>
        <p:spPr>
          <a:xfrm>
            <a:off x="4182895" y="5115500"/>
            <a:ext cx="3396420" cy="1571625"/>
          </a:xfrm>
          <a:prstGeom prst="rect">
            <a:avLst/>
          </a:prstGeom>
        </p:spPr>
      </p:pic>
    </p:spTree>
    <p:extLst>
      <p:ext uri="{BB962C8B-B14F-4D97-AF65-F5344CB8AC3E}">
        <p14:creationId xmlns:p14="http://schemas.microsoft.com/office/powerpoint/2010/main" val="3326277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statistics </a:t>
            </a:r>
            <a:endParaRPr lang="en-US" dirty="0"/>
          </a:p>
        </p:txBody>
      </p:sp>
      <p:sp>
        <p:nvSpPr>
          <p:cNvPr id="3" name="Content Placeholder 2"/>
          <p:cNvSpPr>
            <a:spLocks noGrp="1"/>
          </p:cNvSpPr>
          <p:nvPr>
            <p:ph idx="1"/>
          </p:nvPr>
        </p:nvSpPr>
        <p:spPr/>
        <p:txBody>
          <a:bodyPr/>
          <a:lstStyle/>
          <a:p>
            <a:endParaRPr lang="en-US"/>
          </a:p>
        </p:txBody>
      </p:sp>
      <p:pic>
        <p:nvPicPr>
          <p:cNvPr id="1026" name="Picture 2" descr="So You Want a (Visualization) Ph.D.? | by Niklas Elmqvist | Multiple Views:  Visualization Research Explained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9" y="2336726"/>
            <a:ext cx="9506085" cy="452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17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 REPO</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hlinkClick r:id=""/>
            </a:endParaRPr>
          </a:p>
          <a:p>
            <a:pPr marL="0" indent="0">
              <a:buNone/>
            </a:pPr>
            <a:r>
              <a:rPr lang="en-US" dirty="0" smtClean="0">
                <a:hlinkClick r:id=""/>
              </a:rPr>
              <a:t>fwd-support@udacity.com</a:t>
            </a:r>
            <a:r>
              <a:rPr lang="en-US" dirty="0" smtClean="0"/>
              <a:t> </a:t>
            </a:r>
          </a:p>
          <a:p>
            <a:pPr marL="0" indent="0">
              <a:buNone/>
            </a:pPr>
            <a:endParaRPr lang="en-US" dirty="0" smtClean="0"/>
          </a:p>
          <a:p>
            <a:pPr marL="0" indent="0">
              <a:buNone/>
            </a:pPr>
            <a:r>
              <a:rPr lang="en-US" dirty="0">
                <a:hlinkClick r:id="rId3"/>
              </a:rPr>
              <a:t>https://</a:t>
            </a:r>
            <a:r>
              <a:rPr lang="en-US" dirty="0" smtClean="0">
                <a:hlinkClick r:id="rId3"/>
              </a:rPr>
              <a:t>github.com/santarabantoosoo/Data-Analysis-NanoDegree</a:t>
            </a:r>
            <a:r>
              <a:rPr lang="en-US" dirty="0" smtClean="0"/>
              <a:t> </a:t>
            </a: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08972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Tree>
    <p:extLst>
      <p:ext uri="{BB962C8B-B14F-4D97-AF65-F5344CB8AC3E}">
        <p14:creationId xmlns:p14="http://schemas.microsoft.com/office/powerpoint/2010/main" val="3210984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choose orange?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Tree>
    <p:extLst>
      <p:ext uri="{BB962C8B-B14F-4D97-AF65-F5344CB8AC3E}">
        <p14:creationId xmlns:p14="http://schemas.microsoft.com/office/powerpoint/2010/main" val="12077860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2170787" cy="369332"/>
          </a:xfrm>
          <a:prstGeom prst="rect">
            <a:avLst/>
          </a:prstGeom>
        </p:spPr>
        <p:txBody>
          <a:bodyPr wrap="none">
            <a:spAutoFit/>
          </a:bodyPr>
          <a:lstStyle/>
          <a:p>
            <a:r>
              <a:rPr lang="en-US" b="1" dirty="0">
                <a:solidFill>
                  <a:srgbClr val="FF0000"/>
                </a:solidFill>
              </a:rPr>
              <a:t>Do I need statistics?</a:t>
            </a:r>
          </a:p>
        </p:txBody>
      </p:sp>
    </p:spTree>
    <p:extLst>
      <p:ext uri="{BB962C8B-B14F-4D97-AF65-F5344CB8AC3E}">
        <p14:creationId xmlns:p14="http://schemas.microsoft.com/office/powerpoint/2010/main" val="2136709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2177199" cy="369332"/>
          </a:xfrm>
          <a:prstGeom prst="rect">
            <a:avLst/>
          </a:prstGeom>
        </p:spPr>
        <p:txBody>
          <a:bodyPr wrap="none">
            <a:spAutoFit/>
          </a:bodyPr>
          <a:lstStyle/>
          <a:p>
            <a:r>
              <a:rPr lang="en-US" b="1" dirty="0" smtClean="0">
                <a:solidFill>
                  <a:srgbClr val="FF0000"/>
                </a:solidFill>
              </a:rPr>
              <a:t>What if I am wrong?</a:t>
            </a:r>
            <a:endParaRPr lang="en-US" b="1" dirty="0">
              <a:solidFill>
                <a:srgbClr val="FF0000"/>
              </a:solidFill>
            </a:endParaRPr>
          </a:p>
        </p:txBody>
      </p:sp>
    </p:spTree>
    <p:extLst>
      <p:ext uri="{BB962C8B-B14F-4D97-AF65-F5344CB8AC3E}">
        <p14:creationId xmlns:p14="http://schemas.microsoft.com/office/powerpoint/2010/main" val="143064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uncertainty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2177199" cy="369332"/>
          </a:xfrm>
          <a:prstGeom prst="rect">
            <a:avLst/>
          </a:prstGeom>
        </p:spPr>
        <p:txBody>
          <a:bodyPr wrap="none">
            <a:spAutoFit/>
          </a:bodyPr>
          <a:lstStyle/>
          <a:p>
            <a:r>
              <a:rPr lang="en-US" b="1" dirty="0" smtClean="0">
                <a:solidFill>
                  <a:srgbClr val="FF0000"/>
                </a:solidFill>
              </a:rPr>
              <a:t>What if I am wrong?</a:t>
            </a:r>
            <a:endParaRPr lang="en-US" b="1" dirty="0">
              <a:solidFill>
                <a:srgbClr val="FF0000"/>
              </a:solidFill>
            </a:endParaRPr>
          </a:p>
        </p:txBody>
      </p:sp>
    </p:spTree>
    <p:extLst>
      <p:ext uri="{BB962C8B-B14F-4D97-AF65-F5344CB8AC3E}">
        <p14:creationId xmlns:p14="http://schemas.microsoft.com/office/powerpoint/2010/main" val="1291290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1875835" cy="369332"/>
          </a:xfrm>
          <a:prstGeom prst="rect">
            <a:avLst/>
          </a:prstGeom>
        </p:spPr>
        <p:txBody>
          <a:bodyPr wrap="none">
            <a:spAutoFit/>
          </a:bodyPr>
          <a:lstStyle/>
          <a:p>
            <a:r>
              <a:rPr lang="en-US" b="1" dirty="0" smtClean="0">
                <a:solidFill>
                  <a:srgbClr val="FF0000"/>
                </a:solidFill>
              </a:rPr>
              <a:t>0.001 difference?</a:t>
            </a:r>
            <a:endParaRPr lang="en-US" b="1" dirty="0">
              <a:solidFill>
                <a:srgbClr val="FF0000"/>
              </a:solidFill>
            </a:endParaRPr>
          </a:p>
        </p:txBody>
      </p:sp>
    </p:spTree>
    <p:extLst>
      <p:ext uri="{BB962C8B-B14F-4D97-AF65-F5344CB8AC3E}">
        <p14:creationId xmlns:p14="http://schemas.microsoft.com/office/powerpoint/2010/main" val="407412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62655" y="2614360"/>
            <a:ext cx="6074914" cy="3822304"/>
          </a:xfrm>
          <a:prstGeom prst="rect">
            <a:avLst/>
          </a:prstGeom>
        </p:spPr>
      </p:pic>
    </p:spTree>
    <p:extLst>
      <p:ext uri="{BB962C8B-B14F-4D97-AF65-F5344CB8AC3E}">
        <p14:creationId xmlns:p14="http://schemas.microsoft.com/office/powerpoint/2010/main" val="332518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63457" y="2011680"/>
            <a:ext cx="7000371" cy="4424984"/>
          </a:xfrm>
          <a:prstGeom prst="rect">
            <a:avLst/>
          </a:prstGeom>
        </p:spPr>
      </p:pic>
    </p:spTree>
    <p:extLst>
      <p:ext uri="{BB962C8B-B14F-4D97-AF65-F5344CB8AC3E}">
        <p14:creationId xmlns:p14="http://schemas.microsoft.com/office/powerpoint/2010/main" val="3429372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97897" y="2581961"/>
            <a:ext cx="9589102" cy="2573698"/>
          </a:xfrm>
          <a:prstGeom prst="rect">
            <a:avLst/>
          </a:prstGeom>
        </p:spPr>
      </p:pic>
    </p:spTree>
    <p:extLst>
      <p:ext uri="{BB962C8B-B14F-4D97-AF65-F5344CB8AC3E}">
        <p14:creationId xmlns:p14="http://schemas.microsoft.com/office/powerpoint/2010/main" val="133841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9038" y="2821021"/>
            <a:ext cx="10049005" cy="2983128"/>
          </a:xfrm>
          <a:prstGeom prst="rect">
            <a:avLst/>
          </a:prstGeom>
        </p:spPr>
      </p:pic>
    </p:spTree>
    <p:extLst>
      <p:ext uri="{BB962C8B-B14F-4D97-AF65-F5344CB8AC3E}">
        <p14:creationId xmlns:p14="http://schemas.microsoft.com/office/powerpoint/2010/main" val="3966498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r>
              <a:rPr lang="en-US" dirty="0" smtClean="0"/>
              <a:t>When not to use statistics!</a:t>
            </a:r>
          </a:p>
          <a:p>
            <a:r>
              <a:rPr lang="en-US" dirty="0" smtClean="0"/>
              <a:t>Project</a:t>
            </a:r>
          </a:p>
          <a:p>
            <a:r>
              <a:rPr lang="en-US" dirty="0" smtClean="0"/>
              <a:t>Conditional probability and </a:t>
            </a:r>
            <a:r>
              <a:rPr lang="en-US" dirty="0" err="1" smtClean="0"/>
              <a:t>bayes</a:t>
            </a:r>
            <a:r>
              <a:rPr lang="en-US" dirty="0" smtClean="0"/>
              <a:t> rule</a:t>
            </a:r>
          </a:p>
          <a:p>
            <a:r>
              <a:rPr lang="en-US" dirty="0" smtClean="0"/>
              <a:t>Real life exercise (encounter the normal distribution) </a:t>
            </a:r>
          </a:p>
          <a:p>
            <a:r>
              <a:rPr lang="en-US" dirty="0" smtClean="0"/>
              <a:t>Bayesian project </a:t>
            </a:r>
          </a:p>
          <a:p>
            <a:pPr marL="0" indent="0">
              <a:buNone/>
            </a:pPr>
            <a:r>
              <a:rPr lang="en-US" dirty="0" smtClean="0"/>
              <a:t> </a:t>
            </a:r>
          </a:p>
          <a:p>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200414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3067736"/>
            <a:ext cx="2667372" cy="333422"/>
          </a:xfrm>
          <a:prstGeom prst="rect">
            <a:avLst/>
          </a:prstGeom>
        </p:spPr>
      </p:pic>
      <p:pic>
        <p:nvPicPr>
          <p:cNvPr id="5" name="Picture 4"/>
          <p:cNvPicPr>
            <a:picLocks noChangeAspect="1"/>
          </p:cNvPicPr>
          <p:nvPr/>
        </p:nvPicPr>
        <p:blipFill>
          <a:blip r:embed="rId3"/>
          <a:stretch>
            <a:fillRect/>
          </a:stretch>
        </p:blipFill>
        <p:spPr>
          <a:xfrm>
            <a:off x="1202919" y="4123792"/>
            <a:ext cx="2105319" cy="333422"/>
          </a:xfrm>
          <a:prstGeom prst="rect">
            <a:avLst/>
          </a:prstGeom>
        </p:spPr>
      </p:pic>
      <p:pic>
        <p:nvPicPr>
          <p:cNvPr id="6" name="Picture 5"/>
          <p:cNvPicPr>
            <a:picLocks noChangeAspect="1"/>
          </p:cNvPicPr>
          <p:nvPr/>
        </p:nvPicPr>
        <p:blipFill>
          <a:blip r:embed="rId4"/>
          <a:stretch>
            <a:fillRect/>
          </a:stretch>
        </p:blipFill>
        <p:spPr>
          <a:xfrm>
            <a:off x="1202613" y="5119574"/>
            <a:ext cx="2572109" cy="323895"/>
          </a:xfrm>
          <a:prstGeom prst="rect">
            <a:avLst/>
          </a:prstGeom>
        </p:spPr>
      </p:pic>
      <p:pic>
        <p:nvPicPr>
          <p:cNvPr id="7" name="Picture 6"/>
          <p:cNvPicPr>
            <a:picLocks noChangeAspect="1"/>
          </p:cNvPicPr>
          <p:nvPr/>
        </p:nvPicPr>
        <p:blipFill>
          <a:blip r:embed="rId5"/>
          <a:stretch>
            <a:fillRect/>
          </a:stretch>
        </p:blipFill>
        <p:spPr>
          <a:xfrm>
            <a:off x="5843440" y="3104453"/>
            <a:ext cx="4448424" cy="351548"/>
          </a:xfrm>
          <a:prstGeom prst="rect">
            <a:avLst/>
          </a:prstGeom>
        </p:spPr>
      </p:pic>
      <p:pic>
        <p:nvPicPr>
          <p:cNvPr id="8" name="Picture 7"/>
          <p:cNvPicPr>
            <a:picLocks noChangeAspect="1"/>
          </p:cNvPicPr>
          <p:nvPr/>
        </p:nvPicPr>
        <p:blipFill>
          <a:blip r:embed="rId6"/>
          <a:stretch>
            <a:fillRect/>
          </a:stretch>
        </p:blipFill>
        <p:spPr>
          <a:xfrm>
            <a:off x="5843440" y="4049808"/>
            <a:ext cx="3200847" cy="295316"/>
          </a:xfrm>
          <a:prstGeom prst="rect">
            <a:avLst/>
          </a:prstGeom>
        </p:spPr>
      </p:pic>
      <p:pic>
        <p:nvPicPr>
          <p:cNvPr id="9" name="Picture 8"/>
          <p:cNvPicPr>
            <a:picLocks noChangeAspect="1"/>
          </p:cNvPicPr>
          <p:nvPr/>
        </p:nvPicPr>
        <p:blipFill>
          <a:blip r:embed="rId7"/>
          <a:stretch>
            <a:fillRect/>
          </a:stretch>
        </p:blipFill>
        <p:spPr>
          <a:xfrm>
            <a:off x="5794533" y="4938574"/>
            <a:ext cx="5010849" cy="342948"/>
          </a:xfrm>
          <a:prstGeom prst="rect">
            <a:avLst/>
          </a:prstGeom>
        </p:spPr>
      </p:pic>
    </p:spTree>
    <p:extLst>
      <p:ext uri="{BB962C8B-B14F-4D97-AF65-F5344CB8AC3E}">
        <p14:creationId xmlns:p14="http://schemas.microsoft.com/office/powerpoint/2010/main" val="2892751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386222" y="2484076"/>
            <a:ext cx="5372850" cy="333422"/>
          </a:xfrm>
          <a:prstGeom prst="rect">
            <a:avLst/>
          </a:prstGeom>
        </p:spPr>
      </p:pic>
      <p:pic>
        <p:nvPicPr>
          <p:cNvPr id="5" name="Picture 4"/>
          <p:cNvPicPr>
            <a:picLocks noChangeAspect="1"/>
          </p:cNvPicPr>
          <p:nvPr/>
        </p:nvPicPr>
        <p:blipFill>
          <a:blip r:embed="rId4"/>
          <a:stretch>
            <a:fillRect/>
          </a:stretch>
        </p:blipFill>
        <p:spPr>
          <a:xfrm>
            <a:off x="1386222" y="3288331"/>
            <a:ext cx="5353797" cy="409632"/>
          </a:xfrm>
          <a:prstGeom prst="rect">
            <a:avLst/>
          </a:prstGeom>
        </p:spPr>
      </p:pic>
      <p:pic>
        <p:nvPicPr>
          <p:cNvPr id="6" name="Picture 5"/>
          <p:cNvPicPr>
            <a:picLocks noChangeAspect="1"/>
          </p:cNvPicPr>
          <p:nvPr/>
        </p:nvPicPr>
        <p:blipFill>
          <a:blip r:embed="rId5"/>
          <a:stretch>
            <a:fillRect/>
          </a:stretch>
        </p:blipFill>
        <p:spPr>
          <a:xfrm>
            <a:off x="1386222" y="4372071"/>
            <a:ext cx="3943900" cy="390580"/>
          </a:xfrm>
          <a:prstGeom prst="rect">
            <a:avLst/>
          </a:prstGeom>
        </p:spPr>
      </p:pic>
      <p:sp>
        <p:nvSpPr>
          <p:cNvPr id="7" name="Rectangle 6"/>
          <p:cNvSpPr/>
          <p:nvPr/>
        </p:nvSpPr>
        <p:spPr>
          <a:xfrm>
            <a:off x="6094959" y="5501151"/>
            <a:ext cx="4724435" cy="369332"/>
          </a:xfrm>
          <a:prstGeom prst="rect">
            <a:avLst/>
          </a:prstGeom>
        </p:spPr>
        <p:txBody>
          <a:bodyPr wrap="none">
            <a:spAutoFit/>
          </a:bodyPr>
          <a:lstStyle/>
          <a:p>
            <a:r>
              <a:rPr lang="en-US" dirty="0"/>
              <a:t>https://review.udacity.com/#!/rubrics/1214/view</a:t>
            </a:r>
          </a:p>
        </p:txBody>
      </p:sp>
    </p:spTree>
    <p:extLst>
      <p:ext uri="{BB962C8B-B14F-4D97-AF65-F5344CB8AC3E}">
        <p14:creationId xmlns:p14="http://schemas.microsoft.com/office/powerpoint/2010/main" val="39690997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bayes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5881" y="2274020"/>
            <a:ext cx="5582429" cy="3943900"/>
          </a:xfrm>
          <a:prstGeom prst="rect">
            <a:avLst/>
          </a:prstGeom>
        </p:spPr>
      </p:pic>
    </p:spTree>
    <p:extLst>
      <p:ext uri="{BB962C8B-B14F-4D97-AF65-F5344CB8AC3E}">
        <p14:creationId xmlns:p14="http://schemas.microsoft.com/office/powerpoint/2010/main" val="2237189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73654" y="1792936"/>
            <a:ext cx="2494904" cy="1889928"/>
          </a:xfrm>
          <a:prstGeom prst="rect">
            <a:avLst/>
          </a:prstGeom>
        </p:spPr>
      </p:pic>
      <p:pic>
        <p:nvPicPr>
          <p:cNvPr id="5" name="Picture 4"/>
          <p:cNvPicPr>
            <a:picLocks noChangeAspect="1"/>
          </p:cNvPicPr>
          <p:nvPr/>
        </p:nvPicPr>
        <p:blipFill>
          <a:blip r:embed="rId3"/>
          <a:stretch>
            <a:fillRect/>
          </a:stretch>
        </p:blipFill>
        <p:spPr>
          <a:xfrm>
            <a:off x="342925" y="1379498"/>
            <a:ext cx="5582429" cy="3943900"/>
          </a:xfrm>
          <a:prstGeom prst="rect">
            <a:avLst/>
          </a:prstGeom>
        </p:spPr>
      </p:pic>
    </p:spTree>
    <p:extLst>
      <p:ext uri="{BB962C8B-B14F-4D97-AF65-F5344CB8AC3E}">
        <p14:creationId xmlns:p14="http://schemas.microsoft.com/office/powerpoint/2010/main" val="38964395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1717682"/>
            <a:ext cx="4163006" cy="3267531"/>
          </a:xfrm>
          <a:prstGeom prst="rect">
            <a:avLst/>
          </a:prstGeom>
        </p:spPr>
      </p:pic>
    </p:spTree>
    <p:extLst>
      <p:ext uri="{BB962C8B-B14F-4D97-AF65-F5344CB8AC3E}">
        <p14:creationId xmlns:p14="http://schemas.microsoft.com/office/powerpoint/2010/main" val="3563279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642993" y="1792936"/>
            <a:ext cx="4344006" cy="3629532"/>
          </a:xfrm>
          <a:prstGeom prst="rect">
            <a:avLst/>
          </a:prstGeom>
        </p:spPr>
      </p:pic>
    </p:spTree>
    <p:extLst>
      <p:ext uri="{BB962C8B-B14F-4D97-AF65-F5344CB8AC3E}">
        <p14:creationId xmlns:p14="http://schemas.microsoft.com/office/powerpoint/2010/main" val="37076488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2065393"/>
            <a:ext cx="4267796" cy="3258005"/>
          </a:xfrm>
          <a:prstGeom prst="rect">
            <a:avLst/>
          </a:prstGeom>
        </p:spPr>
      </p:pic>
    </p:spTree>
    <p:extLst>
      <p:ext uri="{BB962C8B-B14F-4D97-AF65-F5344CB8AC3E}">
        <p14:creationId xmlns:p14="http://schemas.microsoft.com/office/powerpoint/2010/main" val="5964038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197880" y="1836761"/>
            <a:ext cx="5649113" cy="3486637"/>
          </a:xfrm>
          <a:prstGeom prst="rect">
            <a:avLst/>
          </a:prstGeom>
        </p:spPr>
      </p:pic>
    </p:spTree>
    <p:extLst>
      <p:ext uri="{BB962C8B-B14F-4D97-AF65-F5344CB8AC3E}">
        <p14:creationId xmlns:p14="http://schemas.microsoft.com/office/powerpoint/2010/main" val="18322787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260418"/>
            <a:ext cx="5553850" cy="4182059"/>
          </a:xfrm>
          <a:prstGeom prst="rect">
            <a:avLst/>
          </a:prstGeom>
        </p:spPr>
      </p:pic>
    </p:spTree>
    <p:extLst>
      <p:ext uri="{BB962C8B-B14F-4D97-AF65-F5344CB8AC3E}">
        <p14:creationId xmlns:p14="http://schemas.microsoft.com/office/powerpoint/2010/main" val="26138711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353197"/>
            <a:ext cx="5553850" cy="4182059"/>
          </a:xfrm>
          <a:prstGeom prst="rect">
            <a:avLst/>
          </a:prstGeom>
        </p:spPr>
      </p:pic>
      <p:pic>
        <p:nvPicPr>
          <p:cNvPr id="6" name="Picture 5"/>
          <p:cNvPicPr>
            <a:picLocks noChangeAspect="1"/>
          </p:cNvPicPr>
          <p:nvPr/>
        </p:nvPicPr>
        <p:blipFill>
          <a:blip r:embed="rId4"/>
          <a:stretch>
            <a:fillRect/>
          </a:stretch>
        </p:blipFill>
        <p:spPr>
          <a:xfrm>
            <a:off x="6434726" y="5825265"/>
            <a:ext cx="4982270" cy="790685"/>
          </a:xfrm>
          <a:prstGeom prst="rect">
            <a:avLst/>
          </a:prstGeom>
        </p:spPr>
      </p:pic>
    </p:spTree>
    <p:extLst>
      <p:ext uri="{BB962C8B-B14F-4D97-AF65-F5344CB8AC3E}">
        <p14:creationId xmlns:p14="http://schemas.microsoft.com/office/powerpoint/2010/main" val="829473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not to use statistics?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9888" y="2011680"/>
            <a:ext cx="8243824" cy="4509553"/>
          </a:xfrm>
          <a:prstGeom prst="rect">
            <a:avLst/>
          </a:prstGeom>
        </p:spPr>
      </p:pic>
    </p:spTree>
    <p:extLst>
      <p:ext uri="{BB962C8B-B14F-4D97-AF65-F5344CB8AC3E}">
        <p14:creationId xmlns:p14="http://schemas.microsoft.com/office/powerpoint/2010/main" val="2773885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485677" y="1463400"/>
            <a:ext cx="11218563" cy="4925112"/>
          </a:xfrm>
          <a:prstGeom prst="rect">
            <a:avLst/>
          </a:prstGeom>
        </p:spPr>
      </p:pic>
    </p:spTree>
    <p:extLst>
      <p:ext uri="{BB962C8B-B14F-4D97-AF65-F5344CB8AC3E}">
        <p14:creationId xmlns:p14="http://schemas.microsoft.com/office/powerpoint/2010/main" val="29748795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7542" y="1666533"/>
            <a:ext cx="11904458" cy="4896533"/>
          </a:xfrm>
          <a:prstGeom prst="rect">
            <a:avLst/>
          </a:prstGeom>
        </p:spPr>
      </p:pic>
    </p:spTree>
    <p:extLst>
      <p:ext uri="{BB962C8B-B14F-4D97-AF65-F5344CB8AC3E}">
        <p14:creationId xmlns:p14="http://schemas.microsoft.com/office/powerpoint/2010/main" val="25060247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4035" y="1792936"/>
            <a:ext cx="11053820" cy="4877481"/>
          </a:xfrm>
          <a:prstGeom prst="rect">
            <a:avLst/>
          </a:prstGeom>
        </p:spPr>
      </p:pic>
    </p:spTree>
    <p:extLst>
      <p:ext uri="{BB962C8B-B14F-4D97-AF65-F5344CB8AC3E}">
        <p14:creationId xmlns:p14="http://schemas.microsoft.com/office/powerpoint/2010/main" val="32299855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5633" y="1547454"/>
            <a:ext cx="11558652" cy="5134692"/>
          </a:xfrm>
          <a:prstGeom prst="rect">
            <a:avLst/>
          </a:prstGeom>
        </p:spPr>
      </p:pic>
    </p:spTree>
    <p:extLst>
      <p:ext uri="{BB962C8B-B14F-4D97-AF65-F5344CB8AC3E}">
        <p14:creationId xmlns:p14="http://schemas.microsoft.com/office/powerpoint/2010/main" val="3910327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509349"/>
            <a:ext cx="11231217" cy="5210902"/>
          </a:xfrm>
          <a:prstGeom prst="rect">
            <a:avLst/>
          </a:prstGeom>
        </p:spPr>
      </p:pic>
    </p:spTree>
    <p:extLst>
      <p:ext uri="{BB962C8B-B14F-4D97-AF65-F5344CB8AC3E}">
        <p14:creationId xmlns:p14="http://schemas.microsoft.com/office/powerpoint/2010/main" val="35090661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03056" y="2778915"/>
            <a:ext cx="10783805" cy="3439005"/>
          </a:xfrm>
          <a:prstGeom prst="rect">
            <a:avLst/>
          </a:prstGeom>
        </p:spPr>
      </p:pic>
    </p:spTree>
    <p:extLst>
      <p:ext uri="{BB962C8B-B14F-4D97-AF65-F5344CB8AC3E}">
        <p14:creationId xmlns:p14="http://schemas.microsoft.com/office/powerpoint/2010/main" val="2607861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70861" y="2190577"/>
            <a:ext cx="10050278" cy="2476846"/>
          </a:xfrm>
          <a:prstGeom prst="rect">
            <a:avLst/>
          </a:prstGeom>
        </p:spPr>
      </p:pic>
    </p:spTree>
    <p:extLst>
      <p:ext uri="{BB962C8B-B14F-4D97-AF65-F5344CB8AC3E}">
        <p14:creationId xmlns:p14="http://schemas.microsoft.com/office/powerpoint/2010/main" val="17445172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756834" y="4751825"/>
            <a:ext cx="1906612" cy="369332"/>
          </a:xfrm>
          <a:prstGeom prst="rect">
            <a:avLst/>
          </a:prstGeom>
        </p:spPr>
        <p:txBody>
          <a:bodyPr wrap="none">
            <a:spAutoFit/>
          </a:bodyPr>
          <a:lstStyle/>
          <a:p>
            <a:r>
              <a:rPr lang="en-US" b="1" dirty="0">
                <a:solidFill>
                  <a:srgbClr val="FF0000"/>
                </a:solidFill>
              </a:rPr>
              <a:t>Any redundancy?</a:t>
            </a:r>
          </a:p>
        </p:txBody>
      </p:sp>
    </p:spTree>
    <p:extLst>
      <p:ext uri="{BB962C8B-B14F-4D97-AF65-F5344CB8AC3E}">
        <p14:creationId xmlns:p14="http://schemas.microsoft.com/office/powerpoint/2010/main" val="4265406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pic>
        <p:nvPicPr>
          <p:cNvPr id="7" name="Picture 6"/>
          <p:cNvPicPr>
            <a:picLocks noChangeAspect="1"/>
          </p:cNvPicPr>
          <p:nvPr/>
        </p:nvPicPr>
        <p:blipFill>
          <a:blip r:embed="rId5"/>
          <a:stretch>
            <a:fillRect/>
          </a:stretch>
        </p:blipFill>
        <p:spPr>
          <a:xfrm>
            <a:off x="3017602" y="5926336"/>
            <a:ext cx="3467584" cy="857370"/>
          </a:xfrm>
          <a:prstGeom prst="rect">
            <a:avLst/>
          </a:prstGeom>
        </p:spPr>
      </p:pic>
    </p:spTree>
    <p:extLst>
      <p:ext uri="{BB962C8B-B14F-4D97-AF65-F5344CB8AC3E}">
        <p14:creationId xmlns:p14="http://schemas.microsoft.com/office/powerpoint/2010/main" val="38376417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Love redundancy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spTree>
    <p:extLst>
      <p:ext uri="{BB962C8B-B14F-4D97-AF65-F5344CB8AC3E}">
        <p14:creationId xmlns:p14="http://schemas.microsoft.com/office/powerpoint/2010/main" val="33931165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colors?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4748" y="1776531"/>
            <a:ext cx="10971927" cy="5081469"/>
          </a:xfrm>
          <a:prstGeom prst="rect">
            <a:avLst/>
          </a:prstGeom>
        </p:spPr>
      </p:pic>
    </p:spTree>
    <p:extLst>
      <p:ext uri="{BB962C8B-B14F-4D97-AF65-F5344CB8AC3E}">
        <p14:creationId xmlns:p14="http://schemas.microsoft.com/office/powerpoint/2010/main" val="857102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yourself</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42925" y="1379498"/>
            <a:ext cx="5582429" cy="3943900"/>
          </a:xfrm>
          <a:prstGeom prst="rect">
            <a:avLst/>
          </a:prstGeom>
        </p:spPr>
      </p:pic>
      <p:pic>
        <p:nvPicPr>
          <p:cNvPr id="4" name="Picture 3"/>
          <p:cNvPicPr>
            <a:picLocks noChangeAspect="1"/>
          </p:cNvPicPr>
          <p:nvPr/>
        </p:nvPicPr>
        <p:blipFill>
          <a:blip r:embed="rId4"/>
          <a:stretch>
            <a:fillRect/>
          </a:stretch>
        </p:blipFill>
        <p:spPr>
          <a:xfrm>
            <a:off x="6293143" y="1353197"/>
            <a:ext cx="5553850" cy="4182059"/>
          </a:xfrm>
          <a:prstGeom prst="rect">
            <a:avLst/>
          </a:prstGeom>
        </p:spPr>
      </p:pic>
      <p:sp>
        <p:nvSpPr>
          <p:cNvPr id="7" name="Rectangle 6"/>
          <p:cNvSpPr/>
          <p:nvPr/>
        </p:nvSpPr>
        <p:spPr>
          <a:xfrm>
            <a:off x="7904104" y="5956310"/>
            <a:ext cx="3082895" cy="523220"/>
          </a:xfrm>
          <a:prstGeom prst="rect">
            <a:avLst/>
          </a:prstGeom>
        </p:spPr>
        <p:txBody>
          <a:bodyPr wrap="none">
            <a:spAutoFit/>
          </a:bodyPr>
          <a:lstStyle/>
          <a:p>
            <a:r>
              <a:rPr lang="en-US" sz="2800" b="1" dirty="0"/>
              <a:t>P(love c | no love s)</a:t>
            </a:r>
          </a:p>
        </p:txBody>
      </p:sp>
    </p:spTree>
    <p:extLst>
      <p:ext uri="{BB962C8B-B14F-4D97-AF65-F5344CB8AC3E}">
        <p14:creationId xmlns:p14="http://schemas.microsoft.com/office/powerpoint/2010/main" val="25098318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42925" y="1379498"/>
            <a:ext cx="5582429" cy="3943900"/>
          </a:xfrm>
          <a:prstGeom prst="rect">
            <a:avLst/>
          </a:prstGeom>
        </p:spPr>
      </p:pic>
      <p:pic>
        <p:nvPicPr>
          <p:cNvPr id="4" name="Picture 3"/>
          <p:cNvPicPr>
            <a:picLocks noChangeAspect="1"/>
          </p:cNvPicPr>
          <p:nvPr/>
        </p:nvPicPr>
        <p:blipFill>
          <a:blip r:embed="rId4"/>
          <a:stretch>
            <a:fillRect/>
          </a:stretch>
        </p:blipFill>
        <p:spPr>
          <a:xfrm>
            <a:off x="6293143" y="1353197"/>
            <a:ext cx="5553850" cy="4182059"/>
          </a:xfrm>
          <a:prstGeom prst="rect">
            <a:avLst/>
          </a:prstGeom>
        </p:spPr>
      </p:pic>
      <p:sp>
        <p:nvSpPr>
          <p:cNvPr id="7" name="Rectangle 6"/>
          <p:cNvSpPr/>
          <p:nvPr/>
        </p:nvSpPr>
        <p:spPr>
          <a:xfrm>
            <a:off x="1488899" y="6033254"/>
            <a:ext cx="3889206" cy="523220"/>
          </a:xfrm>
          <a:prstGeom prst="rect">
            <a:avLst/>
          </a:prstGeom>
        </p:spPr>
        <p:txBody>
          <a:bodyPr wrap="none">
            <a:spAutoFit/>
          </a:bodyPr>
          <a:lstStyle/>
          <a:p>
            <a:r>
              <a:rPr lang="en-US" sz="2800" b="1" dirty="0"/>
              <a:t>P(love c | no love s</a:t>
            </a:r>
            <a:r>
              <a:rPr lang="en-US" sz="2800" b="1" dirty="0" smtClean="0"/>
              <a:t>) = 4/7</a:t>
            </a:r>
            <a:endParaRPr lang="en-US" sz="2800" b="1" dirty="0"/>
          </a:p>
        </p:txBody>
      </p:sp>
    </p:spTree>
    <p:extLst>
      <p:ext uri="{BB962C8B-B14F-4D97-AF65-F5344CB8AC3E}">
        <p14:creationId xmlns:p14="http://schemas.microsoft.com/office/powerpoint/2010/main" val="27315361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43100" y="2853863"/>
            <a:ext cx="9042056" cy="2234972"/>
          </a:xfrm>
          <a:prstGeom prst="rect">
            <a:avLst/>
          </a:prstGeom>
        </p:spPr>
      </p:pic>
    </p:spTree>
    <p:extLst>
      <p:ext uri="{BB962C8B-B14F-4D97-AF65-F5344CB8AC3E}">
        <p14:creationId xmlns:p14="http://schemas.microsoft.com/office/powerpoint/2010/main" val="18793611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 exercise </a:t>
            </a:r>
            <a:endParaRPr lang="en-US" dirty="0"/>
          </a:p>
        </p:txBody>
      </p:sp>
      <p:sp>
        <p:nvSpPr>
          <p:cNvPr id="3" name="Content Placeholder 2"/>
          <p:cNvSpPr>
            <a:spLocks noGrp="1"/>
          </p:cNvSpPr>
          <p:nvPr>
            <p:ph idx="1"/>
          </p:nvPr>
        </p:nvSpPr>
        <p:spPr/>
        <p:txBody>
          <a:bodyPr/>
          <a:lstStyle/>
          <a:p>
            <a:r>
              <a:rPr lang="en-US" dirty="0"/>
              <a:t>A case study with Conditional probability | </a:t>
            </a:r>
            <a:r>
              <a:rPr lang="en-US" dirty="0" err="1"/>
              <a:t>Kaggle</a:t>
            </a:r>
            <a:endParaRPr lang="en-US" dirty="0"/>
          </a:p>
          <a:p>
            <a:r>
              <a:rPr lang="en-US" dirty="0">
                <a:hlinkClick r:id="rId2"/>
              </a:rPr>
              <a:t>https://</a:t>
            </a:r>
            <a:r>
              <a:rPr lang="en-US" dirty="0" smtClean="0">
                <a:hlinkClick r:id="rId2"/>
              </a:rPr>
              <a:t>www.kaggle.com/lakshya91/a-case-study-with-conditional-probability</a:t>
            </a:r>
            <a:r>
              <a:rPr lang="en-US" dirty="0" smtClean="0"/>
              <a:t> </a:t>
            </a:r>
          </a:p>
          <a:p>
            <a:endParaRPr lang="en-US" dirty="0"/>
          </a:p>
          <a:p>
            <a:endParaRPr lang="en-US" dirty="0" smtClean="0"/>
          </a:p>
          <a:p>
            <a:r>
              <a:rPr lang="en-US" dirty="0" smtClean="0"/>
              <a:t>Check notebook </a:t>
            </a:r>
          </a:p>
          <a:p>
            <a:r>
              <a:rPr lang="en-US" dirty="0" smtClean="0"/>
              <a:t>Check dataset </a:t>
            </a:r>
          </a:p>
          <a:p>
            <a:r>
              <a:rPr lang="en-US" dirty="0" smtClean="0"/>
              <a:t>Explore </a:t>
            </a:r>
            <a:r>
              <a:rPr lang="en-US" dirty="0" err="1" smtClean="0"/>
              <a:t>kaggle</a:t>
            </a:r>
            <a:r>
              <a:rPr lang="en-US" dirty="0" smtClean="0"/>
              <a:t> </a:t>
            </a:r>
          </a:p>
        </p:txBody>
      </p:sp>
    </p:spTree>
    <p:extLst>
      <p:ext uri="{BB962C8B-B14F-4D97-AF65-F5344CB8AC3E}">
        <p14:creationId xmlns:p14="http://schemas.microsoft.com/office/powerpoint/2010/main" val="26355025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solution</a:t>
            </a:r>
            <a:endParaRPr lang="en-US" dirty="0"/>
          </a:p>
        </p:txBody>
      </p:sp>
      <p:sp>
        <p:nvSpPr>
          <p:cNvPr id="3" name="Content Placeholder 2"/>
          <p:cNvSpPr>
            <a:spLocks noGrp="1"/>
          </p:cNvSpPr>
          <p:nvPr>
            <p:ph idx="1"/>
          </p:nvPr>
        </p:nvSpPr>
        <p:spPr/>
        <p:txBody>
          <a:bodyPr/>
          <a:lstStyle/>
          <a:p>
            <a:r>
              <a:rPr lang="en-US" dirty="0" smtClean="0"/>
              <a:t>Notebooks for </a:t>
            </a:r>
            <a:r>
              <a:rPr lang="en-US" dirty="0" err="1" smtClean="0"/>
              <a:t>udacity</a:t>
            </a:r>
            <a:r>
              <a:rPr lang="en-US" dirty="0" smtClean="0"/>
              <a:t> </a:t>
            </a:r>
            <a:r>
              <a:rPr lang="en-US" dirty="0" err="1" smtClean="0"/>
              <a:t>execises</a:t>
            </a:r>
            <a:endParaRPr lang="en-US" dirty="0" smtClean="0"/>
          </a:p>
          <a:p>
            <a:endParaRPr lang="en-US" dirty="0"/>
          </a:p>
          <a:p>
            <a:r>
              <a:rPr lang="en-US" dirty="0" smtClean="0"/>
              <a:t>But </a:t>
            </a:r>
            <a:r>
              <a:rPr lang="en-US" dirty="0"/>
              <a:t>before this, </a:t>
            </a:r>
            <a:r>
              <a:rPr lang="en-US" dirty="0" smtClean="0"/>
              <a:t>can our life be </a:t>
            </a:r>
            <a:r>
              <a:rPr lang="en-US" smtClean="0"/>
              <a:t>easier with NB?</a:t>
            </a:r>
            <a:endParaRPr lang="en-US" dirty="0" smtClean="0"/>
          </a:p>
          <a:p>
            <a:endParaRPr lang="en-US" dirty="0">
              <a:hlinkClick r:id="rId2"/>
            </a:endParaRPr>
          </a:p>
          <a:p>
            <a:r>
              <a:rPr lang="en-US" dirty="0" smtClean="0">
                <a:hlinkClick r:id="rId2"/>
              </a:rPr>
              <a:t>https</a:t>
            </a:r>
            <a:r>
              <a:rPr lang="en-US" dirty="0">
                <a:hlinkClick r:id="rId2"/>
              </a:rPr>
              <a:t>://medium.com/@</a:t>
            </a:r>
            <a:r>
              <a:rPr lang="en-US" dirty="0" smtClean="0">
                <a:hlinkClick r:id="rId2"/>
              </a:rPr>
              <a:t>maxtingle/10-jupyter-notebook-extensions-making-my-lyfe-easier-f40139a334ce</a:t>
            </a:r>
            <a:r>
              <a:rPr lang="en-US" dirty="0" smtClean="0"/>
              <a:t> </a:t>
            </a:r>
            <a:endParaRPr lang="en-US" dirty="0"/>
          </a:p>
        </p:txBody>
      </p:sp>
    </p:spTree>
    <p:extLst>
      <p:ext uri="{BB962C8B-B14F-4D97-AF65-F5344CB8AC3E}">
        <p14:creationId xmlns:p14="http://schemas.microsoft.com/office/powerpoint/2010/main" val="17964311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Bomb on plane </a:t>
            </a:r>
            <a:endParaRPr lang="en-US" dirty="0"/>
          </a:p>
        </p:txBody>
      </p:sp>
      <p:sp>
        <p:nvSpPr>
          <p:cNvPr id="3" name="Content Placeholder 2"/>
          <p:cNvSpPr>
            <a:spLocks noGrp="1"/>
          </p:cNvSpPr>
          <p:nvPr>
            <p:ph idx="1"/>
          </p:nvPr>
        </p:nvSpPr>
        <p:spPr/>
        <p:txBody>
          <a:bodyPr/>
          <a:lstStyle/>
          <a:p>
            <a:endParaRPr lang="en-US"/>
          </a:p>
        </p:txBody>
      </p:sp>
      <p:pic>
        <p:nvPicPr>
          <p:cNvPr id="6146" name="Picture 2" descr="3d Cartoon Vampire Dracula Character Holding A Gunpowder Bomb 3d  Illustration Stock Photo - Download Image Now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055" y="2011680"/>
            <a:ext cx="4486816" cy="4486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5564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63527" y="943212"/>
            <a:ext cx="9588165" cy="5065702"/>
          </a:xfrm>
          <a:prstGeom prst="rect">
            <a:avLst/>
          </a:prstGeom>
        </p:spPr>
      </p:pic>
    </p:spTree>
    <p:extLst>
      <p:ext uri="{BB962C8B-B14F-4D97-AF65-F5344CB8AC3E}">
        <p14:creationId xmlns:p14="http://schemas.microsoft.com/office/powerpoint/2010/main" val="2292010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distribution  or conditional probability</a:t>
            </a:r>
            <a:endParaRPr lang="en-US" dirty="0"/>
          </a:p>
        </p:txBody>
      </p:sp>
      <p:sp>
        <p:nvSpPr>
          <p:cNvPr id="3" name="Content Placeholder 2"/>
          <p:cNvSpPr>
            <a:spLocks noGrp="1"/>
          </p:cNvSpPr>
          <p:nvPr>
            <p:ph idx="1"/>
          </p:nvPr>
        </p:nvSpPr>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747495" y="2223919"/>
            <a:ext cx="6697010" cy="2410161"/>
          </a:xfrm>
          <a:prstGeom prst="rect">
            <a:avLst/>
          </a:prstGeom>
        </p:spPr>
      </p:pic>
    </p:spTree>
    <p:extLst>
      <p:ext uri="{BB962C8B-B14F-4D97-AF65-F5344CB8AC3E}">
        <p14:creationId xmlns:p14="http://schemas.microsoft.com/office/powerpoint/2010/main" val="30079110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910182"/>
            <a:ext cx="9784080" cy="5838743"/>
          </a:xfrm>
          <a:prstGeom prst="rect">
            <a:avLst/>
          </a:prstGeom>
        </p:spPr>
      </p:pic>
    </p:spTree>
    <p:extLst>
      <p:ext uri="{BB962C8B-B14F-4D97-AF65-F5344CB8AC3E}">
        <p14:creationId xmlns:p14="http://schemas.microsoft.com/office/powerpoint/2010/main" val="16743008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657441" cy="4579088"/>
          </a:xfrm>
          <a:prstGeom prst="rect">
            <a:avLst/>
          </a:prstGeom>
        </p:spPr>
      </p:pic>
    </p:spTree>
    <p:extLst>
      <p:ext uri="{BB962C8B-B14F-4D97-AF65-F5344CB8AC3E}">
        <p14:creationId xmlns:p14="http://schemas.microsoft.com/office/powerpoint/2010/main" val="1670702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362922"/>
          </a:xfrm>
        </p:spPr>
        <p:txBody>
          <a:bodyPr/>
          <a:lstStyle/>
          <a:p>
            <a:r>
              <a:rPr lang="en-US" dirty="0" smtClean="0"/>
              <a:t>Gold .. Not gold?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3398" y="2011680"/>
            <a:ext cx="11803122" cy="4846320"/>
          </a:xfrm>
          <a:prstGeom prst="rect">
            <a:avLst/>
          </a:prstGeom>
        </p:spPr>
      </p:pic>
    </p:spTree>
    <p:extLst>
      <p:ext uri="{BB962C8B-B14F-4D97-AF65-F5344CB8AC3E}">
        <p14:creationId xmlns:p14="http://schemas.microsoft.com/office/powerpoint/2010/main" val="29702944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7077" y="2011680"/>
            <a:ext cx="10509921" cy="4770587"/>
          </a:xfrm>
          <a:prstGeom prst="rect">
            <a:avLst/>
          </a:prstGeom>
        </p:spPr>
      </p:pic>
    </p:spTree>
    <p:extLst>
      <p:ext uri="{BB962C8B-B14F-4D97-AF65-F5344CB8AC3E}">
        <p14:creationId xmlns:p14="http://schemas.microsoft.com/office/powerpoint/2010/main" val="1701360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7322" y="1619224"/>
            <a:ext cx="9555710" cy="4991152"/>
          </a:xfrm>
          <a:prstGeom prst="rect">
            <a:avLst/>
          </a:prstGeom>
        </p:spPr>
      </p:pic>
    </p:spTree>
    <p:extLst>
      <p:ext uri="{BB962C8B-B14F-4D97-AF65-F5344CB8AC3E}">
        <p14:creationId xmlns:p14="http://schemas.microsoft.com/office/powerpoint/2010/main" val="729190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418" y="875729"/>
            <a:ext cx="11570020" cy="5811466"/>
          </a:xfrm>
          <a:prstGeom prst="rect">
            <a:avLst/>
          </a:prstGeom>
        </p:spPr>
      </p:pic>
    </p:spTree>
    <p:extLst>
      <p:ext uri="{BB962C8B-B14F-4D97-AF65-F5344CB8AC3E}">
        <p14:creationId xmlns:p14="http://schemas.microsoft.com/office/powerpoint/2010/main" val="3229883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common is the disease?</a:t>
            </a:r>
            <a:endParaRPr lang="en-US" dirty="0"/>
          </a:p>
        </p:txBody>
      </p:sp>
      <p:sp>
        <p:nvSpPr>
          <p:cNvPr id="3" name="Content Placeholder 2"/>
          <p:cNvSpPr>
            <a:spLocks noGrp="1"/>
          </p:cNvSpPr>
          <p:nvPr>
            <p:ph idx="1"/>
          </p:nvPr>
        </p:nvSpPr>
        <p:spPr/>
        <p:txBody>
          <a:bodyPr/>
          <a:lstStyle/>
          <a:p>
            <a:r>
              <a:rPr lang="en-US" dirty="0" smtClean="0"/>
              <a:t>Prevalence</a:t>
            </a:r>
          </a:p>
          <a:p>
            <a:endParaRPr lang="en-US" dirty="0"/>
          </a:p>
          <a:p>
            <a:endParaRPr lang="en-US" dirty="0" smtClean="0"/>
          </a:p>
          <a:p>
            <a:pPr marL="0" indent="0">
              <a:buNone/>
            </a:pPr>
            <a:r>
              <a:rPr lang="en-US" sz="3600" b="1" dirty="0" smtClean="0"/>
              <a:t>1%</a:t>
            </a:r>
            <a:r>
              <a:rPr lang="en-US" dirty="0" smtClean="0"/>
              <a:t> </a:t>
            </a:r>
            <a:endParaRPr lang="en-US" dirty="0"/>
          </a:p>
        </p:txBody>
      </p:sp>
    </p:spTree>
    <p:extLst>
      <p:ext uri="{BB962C8B-B14F-4D97-AF65-F5344CB8AC3E}">
        <p14:creationId xmlns:p14="http://schemas.microsoft.com/office/powerpoint/2010/main" val="3094807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09531" y="2132188"/>
            <a:ext cx="8383718" cy="4304476"/>
          </a:xfrm>
          <a:prstGeom prst="rect">
            <a:avLst/>
          </a:prstGeom>
        </p:spPr>
      </p:pic>
    </p:spTree>
    <p:extLst>
      <p:ext uri="{BB962C8B-B14F-4D97-AF65-F5344CB8AC3E}">
        <p14:creationId xmlns:p14="http://schemas.microsoft.com/office/powerpoint/2010/main" val="490187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6173" y="1982154"/>
            <a:ext cx="6480314" cy="4235766"/>
          </a:xfrm>
          <a:prstGeom prst="rect">
            <a:avLst/>
          </a:prstGeom>
        </p:spPr>
      </p:pic>
      <p:pic>
        <p:nvPicPr>
          <p:cNvPr id="5" name="Picture 4"/>
          <p:cNvPicPr>
            <a:picLocks noChangeAspect="1"/>
          </p:cNvPicPr>
          <p:nvPr/>
        </p:nvPicPr>
        <p:blipFill>
          <a:blip r:embed="rId4"/>
          <a:stretch>
            <a:fillRect/>
          </a:stretch>
        </p:blipFill>
        <p:spPr>
          <a:xfrm>
            <a:off x="6977270" y="1982154"/>
            <a:ext cx="4996475" cy="4235766"/>
          </a:xfrm>
          <a:prstGeom prst="rect">
            <a:avLst/>
          </a:prstGeom>
        </p:spPr>
      </p:pic>
    </p:spTree>
    <p:extLst>
      <p:ext uri="{BB962C8B-B14F-4D97-AF65-F5344CB8AC3E}">
        <p14:creationId xmlns:p14="http://schemas.microsoft.com/office/powerpoint/2010/main" val="3401600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4279" y="2011680"/>
            <a:ext cx="9784088" cy="4679451"/>
          </a:xfrm>
          <a:prstGeom prst="rect">
            <a:avLst/>
          </a:prstGeom>
        </p:spPr>
      </p:pic>
    </p:spTree>
    <p:extLst>
      <p:ext uri="{BB962C8B-B14F-4D97-AF65-F5344CB8AC3E}">
        <p14:creationId xmlns:p14="http://schemas.microsoft.com/office/powerpoint/2010/main" val="20597536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310460"/>
            <a:ext cx="8833234" cy="4311701"/>
          </a:xfrm>
          <a:prstGeom prst="rect">
            <a:avLst/>
          </a:prstGeom>
        </p:spPr>
      </p:pic>
    </p:spTree>
    <p:extLst>
      <p:ext uri="{BB962C8B-B14F-4D97-AF65-F5344CB8AC3E}">
        <p14:creationId xmlns:p14="http://schemas.microsoft.com/office/powerpoint/2010/main" val="30117358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3" name="Content Placeholder 2"/>
          <p:cNvSpPr>
            <a:spLocks noGrp="1"/>
          </p:cNvSpPr>
          <p:nvPr>
            <p:ph idx="1"/>
          </p:nvPr>
        </p:nvSpPr>
        <p:spPr/>
        <p:txBody>
          <a:bodyPr/>
          <a:lstStyle/>
          <a:p>
            <a:endParaRPr lang="en-US"/>
          </a:p>
        </p:txBody>
      </p:sp>
      <p:pic>
        <p:nvPicPr>
          <p:cNvPr id="4098" name="Picture 2" descr="ملف:Heart corazón.svg - ويكيبيدي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369" y="1038556"/>
            <a:ext cx="6254885" cy="625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276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مدينة السمبلاوين </a:t>
            </a:r>
            <a:endParaRPr lang="en-US" dirty="0"/>
          </a:p>
        </p:txBody>
      </p:sp>
      <p:sp>
        <p:nvSpPr>
          <p:cNvPr id="3" name="Content Placeholder 2"/>
          <p:cNvSpPr>
            <a:spLocks noGrp="1"/>
          </p:cNvSpPr>
          <p:nvPr>
            <p:ph idx="1"/>
          </p:nvPr>
        </p:nvSpPr>
        <p:spPr/>
        <p:txBody>
          <a:bodyPr/>
          <a:lstStyle/>
          <a:p>
            <a:endParaRPr lang="en-US"/>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Tree>
    <p:extLst>
      <p:ext uri="{BB962C8B-B14F-4D97-AF65-F5344CB8AC3E}">
        <p14:creationId xmlns:p14="http://schemas.microsoft.com/office/powerpoint/2010/main" val="355657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these questions about data?</a:t>
            </a:r>
          </a:p>
          <a:p>
            <a:endParaRPr lang="en-US" dirty="0"/>
          </a:p>
          <a:p>
            <a:endParaRPr lang="en-US" dirty="0"/>
          </a:p>
        </p:txBody>
      </p:sp>
    </p:spTree>
    <p:extLst>
      <p:ext uri="{BB962C8B-B14F-4D97-AF65-F5344CB8AC3E}">
        <p14:creationId xmlns:p14="http://schemas.microsoft.com/office/powerpoint/2010/main" val="11837443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Hit and run</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ow To Handle A Hit And Run Accid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21" y="3213972"/>
            <a:ext cx="4511769" cy="32226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أخضر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0294" y="1805213"/>
            <a:ext cx="3073941" cy="28175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imation cartoon character agent business man Vecto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6307" y="3769982"/>
            <a:ext cx="1745689" cy="266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83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that hit was by green car?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789889" y="2905839"/>
            <a:ext cx="3183984" cy="3141719"/>
          </a:xfrm>
          <a:prstGeom prst="rect">
            <a:avLst/>
          </a:prstGeom>
        </p:spPr>
      </p:pic>
      <p:sp>
        <p:nvSpPr>
          <p:cNvPr id="6" name="Rectangle 5"/>
          <p:cNvSpPr/>
          <p:nvPr/>
        </p:nvSpPr>
        <p:spPr>
          <a:xfrm>
            <a:off x="6096000" y="3468469"/>
            <a:ext cx="6096000" cy="646331"/>
          </a:xfrm>
          <a:prstGeom prst="rect">
            <a:avLst/>
          </a:prstGeom>
        </p:spPr>
        <p:txBody>
          <a:bodyPr>
            <a:spAutoFit/>
          </a:bodyPr>
          <a:lstStyle/>
          <a:p>
            <a:r>
              <a:rPr lang="en-US" b="1" dirty="0">
                <a:latin typeface="lyon text"/>
              </a:rPr>
              <a:t>witness can accurately distinguish the colors 80% of the time but confuses them 20% of the time</a:t>
            </a:r>
            <a:endParaRPr lang="en-US" b="1" dirty="0"/>
          </a:p>
        </p:txBody>
      </p:sp>
    </p:spTree>
    <p:extLst>
      <p:ext uri="{BB962C8B-B14F-4D97-AF65-F5344CB8AC3E}">
        <p14:creationId xmlns:p14="http://schemas.microsoft.com/office/powerpoint/2010/main" val="42072263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rate neglect </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
        <p:nvSpPr>
          <p:cNvPr id="5" name="Rectangle 4"/>
          <p:cNvSpPr/>
          <p:nvPr/>
        </p:nvSpPr>
        <p:spPr>
          <a:xfrm>
            <a:off x="8697438" y="4145604"/>
            <a:ext cx="2884123" cy="369332"/>
          </a:xfrm>
          <a:prstGeom prst="rect">
            <a:avLst/>
          </a:prstGeom>
        </p:spPr>
        <p:txBody>
          <a:bodyPr wrap="none">
            <a:spAutoFit/>
          </a:bodyPr>
          <a:lstStyle/>
          <a:p>
            <a:r>
              <a:rPr lang="en-US" dirty="0" smtClean="0">
                <a:latin typeface="lyon text"/>
              </a:rPr>
              <a:t>P(witness correct) = 41</a:t>
            </a:r>
            <a:r>
              <a:rPr lang="en-US" dirty="0">
                <a:latin typeface="lyon text"/>
              </a:rPr>
              <a:t>%.</a:t>
            </a:r>
            <a:endParaRPr lang="en-US" dirty="0"/>
          </a:p>
        </p:txBody>
      </p:sp>
    </p:spTree>
    <p:extLst>
      <p:ext uri="{BB962C8B-B14F-4D97-AF65-F5344CB8AC3E}">
        <p14:creationId xmlns:p14="http://schemas.microsoft.com/office/powerpoint/2010/main" val="12257249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23308" y="3426705"/>
            <a:ext cx="5753903" cy="2791215"/>
          </a:xfrm>
          <a:prstGeom prst="rect">
            <a:avLst/>
          </a:prstGeom>
        </p:spPr>
      </p:pic>
    </p:spTree>
    <p:extLst>
      <p:ext uri="{BB962C8B-B14F-4D97-AF65-F5344CB8AC3E}">
        <p14:creationId xmlns:p14="http://schemas.microsoft.com/office/powerpoint/2010/main" val="26242300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3364389" y="1792936"/>
            <a:ext cx="3870877" cy="4790689"/>
          </a:xfrm>
          <a:prstGeom prst="rect">
            <a:avLst/>
          </a:prstGeom>
        </p:spPr>
      </p:pic>
    </p:spTree>
    <p:extLst>
      <p:ext uri="{BB962C8B-B14F-4D97-AF65-F5344CB8AC3E}">
        <p14:creationId xmlns:p14="http://schemas.microsoft.com/office/powerpoint/2010/main" val="22425687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1374" y="154135"/>
            <a:ext cx="6093525" cy="6532870"/>
          </a:xfrm>
          <a:prstGeom prst="rect">
            <a:avLst/>
          </a:prstGeom>
        </p:spPr>
      </p:pic>
    </p:spTree>
    <p:extLst>
      <p:ext uri="{BB962C8B-B14F-4D97-AF65-F5344CB8AC3E}">
        <p14:creationId xmlns:p14="http://schemas.microsoft.com/office/powerpoint/2010/main" val="23021950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have this effect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48678" y="1902730"/>
            <a:ext cx="8525661" cy="4955270"/>
          </a:xfrm>
          <a:prstGeom prst="rect">
            <a:avLst/>
          </a:prstGeom>
        </p:spPr>
      </p:pic>
    </p:spTree>
    <p:extLst>
      <p:ext uri="{BB962C8B-B14F-4D97-AF65-F5344CB8AC3E}">
        <p14:creationId xmlns:p14="http://schemas.microsoft.com/office/powerpoint/2010/main" val="27339628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76013" y="2011680"/>
            <a:ext cx="8437891" cy="4688484"/>
          </a:xfrm>
          <a:prstGeom prst="rect">
            <a:avLst/>
          </a:prstGeom>
        </p:spPr>
      </p:pic>
      <p:sp>
        <p:nvSpPr>
          <p:cNvPr id="5" name="Rectangle 4"/>
          <p:cNvSpPr/>
          <p:nvPr/>
        </p:nvSpPr>
        <p:spPr>
          <a:xfrm>
            <a:off x="2522478" y="5848588"/>
            <a:ext cx="2613216" cy="369332"/>
          </a:xfrm>
          <a:prstGeom prst="rect">
            <a:avLst/>
          </a:prstGeom>
        </p:spPr>
        <p:txBody>
          <a:bodyPr wrap="none">
            <a:spAutoFit/>
          </a:bodyPr>
          <a:lstStyle/>
          <a:p>
            <a:r>
              <a:rPr lang="en-US" b="1" dirty="0" smtClean="0">
                <a:solidFill>
                  <a:srgbClr val="FF0000"/>
                </a:solidFill>
              </a:rPr>
              <a:t>Why 80:10   - why 1:100?</a:t>
            </a:r>
            <a:endParaRPr lang="en-US" b="1" dirty="0">
              <a:solidFill>
                <a:srgbClr val="FF0000"/>
              </a:solidFill>
            </a:endParaRPr>
          </a:p>
        </p:txBody>
      </p:sp>
    </p:spTree>
    <p:extLst>
      <p:ext uri="{BB962C8B-B14F-4D97-AF65-F5344CB8AC3E}">
        <p14:creationId xmlns:p14="http://schemas.microsoft.com/office/powerpoint/2010/main" val="36204527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8902014" cy="4572369"/>
          </a:xfrm>
          <a:prstGeom prst="rect">
            <a:avLst/>
          </a:prstGeom>
        </p:spPr>
      </p:pic>
    </p:spTree>
    <p:extLst>
      <p:ext uri="{BB962C8B-B14F-4D97-AF65-F5344CB8AC3E}">
        <p14:creationId xmlns:p14="http://schemas.microsoft.com/office/powerpoint/2010/main" val="19414975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 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221718" cy="4655293"/>
          </a:xfrm>
          <a:prstGeom prst="rect">
            <a:avLst/>
          </a:prstGeom>
        </p:spPr>
      </p:pic>
    </p:spTree>
    <p:extLst>
      <p:ext uri="{BB962C8B-B14F-4D97-AF65-F5344CB8AC3E}">
        <p14:creationId xmlns:p14="http://schemas.microsoft.com/office/powerpoint/2010/main" val="2262697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these questions about data?</a:t>
            </a:r>
          </a:p>
          <a:p>
            <a:endParaRPr lang="en-US" dirty="0"/>
          </a:p>
          <a:p>
            <a:pPr marL="0" indent="0">
              <a:buNone/>
            </a:pPr>
            <a:r>
              <a:rPr lang="en-US" b="1" dirty="0" smtClean="0"/>
              <a:t>Yes </a:t>
            </a:r>
          </a:p>
          <a:p>
            <a:endParaRPr lang="en-US" dirty="0" smtClean="0"/>
          </a:p>
          <a:p>
            <a:r>
              <a:rPr lang="en-US" dirty="0" smtClean="0"/>
              <a:t>Are these questions about statistics? </a:t>
            </a:r>
            <a:endParaRPr lang="en-US" dirty="0"/>
          </a:p>
          <a:p>
            <a:endParaRPr lang="en-US" dirty="0" smtClean="0"/>
          </a:p>
          <a:p>
            <a:pPr marL="0" indent="0">
              <a:buNone/>
            </a:pPr>
            <a:endParaRPr lang="en-US" b="1" dirty="0"/>
          </a:p>
        </p:txBody>
      </p:sp>
    </p:spTree>
    <p:extLst>
      <p:ext uri="{BB962C8B-B14F-4D97-AF65-F5344CB8AC3E}">
        <p14:creationId xmlns:p14="http://schemas.microsoft.com/office/powerpoint/2010/main" val="1440906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deal with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8884" y="1792936"/>
            <a:ext cx="7603151" cy="4890349"/>
          </a:xfrm>
          <a:prstGeom prst="rect">
            <a:avLst/>
          </a:prstGeom>
        </p:spPr>
      </p:pic>
      <p:pic>
        <p:nvPicPr>
          <p:cNvPr id="4098" name="Picture 2" descr="Complaint Handling Cartoon - ReadyToMan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209" y="2623930"/>
            <a:ext cx="3835739" cy="382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859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اعلانات ❌ ٌٌٌRaed AL Sad 200k (@read_991) | n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55" y="2286000"/>
            <a:ext cx="7452512" cy="369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64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not jealous? </a:t>
            </a:r>
            <a:endParaRPr lang="en-US" dirty="0"/>
          </a:p>
        </p:txBody>
      </p:sp>
      <p:sp>
        <p:nvSpPr>
          <p:cNvPr id="3" name="Content Placeholder 2"/>
          <p:cNvSpPr>
            <a:spLocks noGrp="1"/>
          </p:cNvSpPr>
          <p:nvPr>
            <p:ph idx="1"/>
          </p:nvPr>
        </p:nvSpPr>
        <p:spPr/>
        <p:txBody>
          <a:bodyPr/>
          <a:lstStyle/>
          <a:p>
            <a:endParaRPr lang="en-US"/>
          </a:p>
        </p:txBody>
      </p:sp>
      <p:pic>
        <p:nvPicPr>
          <p:cNvPr id="6146" name="Picture 2" descr="صور كومنتات للفيس بوك يعنى اعمل ايه احمد مكى - أكتب اسمك على الصو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470" y="2403117"/>
            <a:ext cx="4721288" cy="381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739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rationally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669" y="2011680"/>
            <a:ext cx="8917955" cy="4689842"/>
          </a:xfrm>
          <a:prstGeom prst="rect">
            <a:avLst/>
          </a:prstGeom>
        </p:spPr>
      </p:pic>
    </p:spTree>
    <p:extLst>
      <p:ext uri="{BB962C8B-B14F-4D97-AF65-F5344CB8AC3E}">
        <p14:creationId xmlns:p14="http://schemas.microsoft.com/office/powerpoint/2010/main" val="1522493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0887" y="2096871"/>
            <a:ext cx="5516420" cy="4640230"/>
          </a:xfrm>
          <a:prstGeom prst="rect">
            <a:avLst/>
          </a:prstGeom>
        </p:spPr>
      </p:pic>
    </p:spTree>
    <p:extLst>
      <p:ext uri="{BB962C8B-B14F-4D97-AF65-F5344CB8AC3E}">
        <p14:creationId xmlns:p14="http://schemas.microsoft.com/office/powerpoint/2010/main" val="2973893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93121" y="923097"/>
            <a:ext cx="5849166" cy="5934903"/>
          </a:xfrm>
          <a:prstGeom prst="rect">
            <a:avLst/>
          </a:prstGeom>
        </p:spPr>
      </p:pic>
    </p:spTree>
    <p:extLst>
      <p:ext uri="{BB962C8B-B14F-4D97-AF65-F5344CB8AC3E}">
        <p14:creationId xmlns:p14="http://schemas.microsoft.com/office/powerpoint/2010/main" val="2147582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Tree>
    <p:extLst>
      <p:ext uri="{BB962C8B-B14F-4D97-AF65-F5344CB8AC3E}">
        <p14:creationId xmlns:p14="http://schemas.microsoft.com/office/powerpoint/2010/main" val="1060340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
        <p:nvSpPr>
          <p:cNvPr id="5" name="Rectangle 4"/>
          <p:cNvSpPr/>
          <p:nvPr/>
        </p:nvSpPr>
        <p:spPr>
          <a:xfrm>
            <a:off x="4808187" y="4065508"/>
            <a:ext cx="4254691" cy="369332"/>
          </a:xfrm>
          <a:prstGeom prst="rect">
            <a:avLst/>
          </a:prstGeom>
        </p:spPr>
        <p:txBody>
          <a:bodyPr wrap="none">
            <a:spAutoFit/>
          </a:bodyPr>
          <a:lstStyle/>
          <a:p>
            <a:r>
              <a:rPr lang="en-US" b="1" dirty="0">
                <a:solidFill>
                  <a:srgbClr val="FF0000"/>
                </a:solidFill>
              </a:rPr>
              <a:t>A smart friend tells u meditation is useful</a:t>
            </a:r>
          </a:p>
        </p:txBody>
      </p:sp>
      <p:sp>
        <p:nvSpPr>
          <p:cNvPr id="6" name="Rectangle 5"/>
          <p:cNvSpPr/>
          <p:nvPr/>
        </p:nvSpPr>
        <p:spPr>
          <a:xfrm>
            <a:off x="6674909" y="5550212"/>
            <a:ext cx="1404552" cy="369332"/>
          </a:xfrm>
          <a:prstGeom prst="rect">
            <a:avLst/>
          </a:prstGeom>
        </p:spPr>
        <p:txBody>
          <a:bodyPr wrap="none">
            <a:spAutoFit/>
          </a:bodyPr>
          <a:lstStyle/>
          <a:p>
            <a:r>
              <a:rPr lang="en-US" b="1" dirty="0">
                <a:solidFill>
                  <a:srgbClr val="FF0000"/>
                </a:solidFill>
              </a:rPr>
              <a:t>What to do?</a:t>
            </a:r>
          </a:p>
        </p:txBody>
      </p:sp>
    </p:spTree>
    <p:extLst>
      <p:ext uri="{BB962C8B-B14F-4D97-AF65-F5344CB8AC3E}">
        <p14:creationId xmlns:p14="http://schemas.microsoft.com/office/powerpoint/2010/main" val="2323932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 bit!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44441" y="2246243"/>
            <a:ext cx="10242558" cy="4697847"/>
          </a:xfrm>
          <a:prstGeom prst="rect">
            <a:avLst/>
          </a:prstGeom>
        </p:spPr>
      </p:pic>
      <p:sp>
        <p:nvSpPr>
          <p:cNvPr id="5" name="Rectangle 4"/>
          <p:cNvSpPr/>
          <p:nvPr/>
        </p:nvSpPr>
        <p:spPr>
          <a:xfrm>
            <a:off x="9600054" y="5152647"/>
            <a:ext cx="1231427" cy="369332"/>
          </a:xfrm>
          <a:prstGeom prst="rect">
            <a:avLst/>
          </a:prstGeom>
        </p:spPr>
        <p:txBody>
          <a:bodyPr wrap="none">
            <a:spAutoFit/>
          </a:bodyPr>
          <a:lstStyle/>
          <a:p>
            <a:r>
              <a:rPr lang="en-US" b="1" dirty="0">
                <a:solidFill>
                  <a:srgbClr val="FF0000"/>
                </a:solidFill>
              </a:rPr>
              <a:t>It depends</a:t>
            </a:r>
          </a:p>
        </p:txBody>
      </p:sp>
    </p:spTree>
    <p:extLst>
      <p:ext uri="{BB962C8B-B14F-4D97-AF65-F5344CB8AC3E}">
        <p14:creationId xmlns:p14="http://schemas.microsoft.com/office/powerpoint/2010/main" val="3760743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and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7444" y="2011680"/>
            <a:ext cx="7116418" cy="4555878"/>
          </a:xfrm>
          <a:prstGeom prst="rect">
            <a:avLst/>
          </a:prstGeom>
        </p:spPr>
      </p:pic>
      <p:pic>
        <p:nvPicPr>
          <p:cNvPr id="7170" name="Picture 2" descr="VRC Game Design Animation Challenge: Team 1437Z: Patriot Robotics: TIPPING  POINT (2016)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2" y="2575118"/>
            <a:ext cx="4406348"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256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these questions about data?</a:t>
            </a:r>
          </a:p>
          <a:p>
            <a:endParaRPr lang="en-US" dirty="0"/>
          </a:p>
          <a:p>
            <a:pPr marL="0" indent="0">
              <a:buNone/>
            </a:pPr>
            <a:r>
              <a:rPr lang="en-US" b="1" dirty="0" smtClean="0"/>
              <a:t>Yes </a:t>
            </a:r>
          </a:p>
          <a:p>
            <a:endParaRPr lang="en-US" dirty="0" smtClean="0"/>
          </a:p>
          <a:p>
            <a:r>
              <a:rPr lang="en-US" dirty="0" smtClean="0"/>
              <a:t>Are these questions about statistics? </a:t>
            </a:r>
            <a:endParaRPr lang="en-US" dirty="0"/>
          </a:p>
          <a:p>
            <a:endParaRPr lang="en-US" dirty="0" smtClean="0"/>
          </a:p>
          <a:p>
            <a:pPr marL="0" indent="0">
              <a:buNone/>
            </a:pPr>
            <a:r>
              <a:rPr lang="en-US" sz="3200" b="1" dirty="0" smtClean="0"/>
              <a:t>No!</a:t>
            </a:r>
            <a:endParaRPr lang="en-US" b="1" dirty="0"/>
          </a:p>
        </p:txBody>
      </p:sp>
    </p:spTree>
    <p:extLst>
      <p:ext uri="{BB962C8B-B14F-4D97-AF65-F5344CB8AC3E}">
        <p14:creationId xmlns:p14="http://schemas.microsoft.com/office/powerpoint/2010/main" val="26277578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rules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02227" y="2011680"/>
            <a:ext cx="4552736" cy="4718565"/>
          </a:xfrm>
          <a:prstGeom prst="rect">
            <a:avLst/>
          </a:prstGeom>
        </p:spPr>
      </p:pic>
    </p:spTree>
    <p:extLst>
      <p:ext uri="{BB962C8B-B14F-4D97-AF65-F5344CB8AC3E}">
        <p14:creationId xmlns:p14="http://schemas.microsoft.com/office/powerpoint/2010/main" val="210171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5454" y="2271613"/>
            <a:ext cx="7059010" cy="4382112"/>
          </a:xfrm>
          <a:prstGeom prst="rect">
            <a:avLst/>
          </a:prstGeom>
        </p:spPr>
      </p:pic>
    </p:spTree>
    <p:extLst>
      <p:ext uri="{BB962C8B-B14F-4D97-AF65-F5344CB8AC3E}">
        <p14:creationId xmlns:p14="http://schemas.microsoft.com/office/powerpoint/2010/main" val="1440702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5" name="Content Placeholder 4"/>
          <p:cNvSpPr>
            <a:spLocks noGrp="1"/>
          </p:cNvSpPr>
          <p:nvPr>
            <p:ph idx="1"/>
          </p:nvPr>
        </p:nvSpPr>
        <p:spPr/>
        <p:txBody>
          <a:bodyPr/>
          <a:lstStyle/>
          <a:p>
            <a:pPr marL="0" indent="0">
              <a:buNone/>
            </a:pPr>
            <a:r>
              <a:rPr lang="en-US" dirty="0" smtClean="0"/>
              <a:t>???</a:t>
            </a:r>
            <a:endParaRPr lang="en-US" dirty="0"/>
          </a:p>
        </p:txBody>
      </p:sp>
    </p:spTree>
    <p:extLst>
      <p:ext uri="{BB962C8B-B14F-4D97-AF65-F5344CB8AC3E}">
        <p14:creationId xmlns:p14="http://schemas.microsoft.com/office/powerpoint/2010/main" val="2525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760512" y="2011680"/>
            <a:ext cx="10668893" cy="4583591"/>
          </a:xfrm>
          <a:prstGeom prst="rect">
            <a:avLst/>
          </a:prstGeom>
        </p:spPr>
      </p:pic>
    </p:spTree>
    <p:extLst>
      <p:ext uri="{BB962C8B-B14F-4D97-AF65-F5344CB8AC3E}">
        <p14:creationId xmlns:p14="http://schemas.microsoft.com/office/powerpoint/2010/main" val="617368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Maybe we differ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39382" y="1792936"/>
            <a:ext cx="5552618" cy="5064926"/>
          </a:xfrm>
          <a:prstGeom prst="rect">
            <a:avLst/>
          </a:prstGeom>
        </p:spPr>
      </p:pic>
      <p:pic>
        <p:nvPicPr>
          <p:cNvPr id="5" name="Picture 4"/>
          <p:cNvPicPr>
            <a:picLocks noChangeAspect="1"/>
          </p:cNvPicPr>
          <p:nvPr/>
        </p:nvPicPr>
        <p:blipFill>
          <a:blip r:embed="rId4"/>
          <a:stretch>
            <a:fillRect/>
          </a:stretch>
        </p:blipFill>
        <p:spPr>
          <a:xfrm>
            <a:off x="159026" y="1792936"/>
            <a:ext cx="6221896" cy="5064926"/>
          </a:xfrm>
          <a:prstGeom prst="rect">
            <a:avLst/>
          </a:prstGeom>
        </p:spPr>
      </p:pic>
    </p:spTree>
    <p:extLst>
      <p:ext uri="{BB962C8B-B14F-4D97-AF65-F5344CB8AC3E}">
        <p14:creationId xmlns:p14="http://schemas.microsoft.com/office/powerpoint/2010/main" val="3057659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1026" name="Picture 2" descr="Explaining the 68-95-99.7 rule for a Normal Distribution | by Michael  Galarnyk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376" y="2232984"/>
            <a:ext cx="7527260" cy="376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8714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a:t>
            </a:r>
            <a:endParaRPr lang="en-US" dirty="0"/>
          </a:p>
        </p:txBody>
      </p:sp>
      <p:sp>
        <p:nvSpPr>
          <p:cNvPr id="3" name="Content Placeholder 2"/>
          <p:cNvSpPr>
            <a:spLocks noGrp="1"/>
          </p:cNvSpPr>
          <p:nvPr>
            <p:ph idx="1"/>
          </p:nvPr>
        </p:nvSpPr>
        <p:spPr/>
        <p:txBody>
          <a:bodyPr/>
          <a:lstStyle/>
          <a:p>
            <a:r>
              <a:rPr lang="en-US" dirty="0">
                <a:hlinkClick r:id="rId2"/>
              </a:rPr>
              <a:t>https://istats.shinyapps.io/NormalDist</a:t>
            </a:r>
            <a:r>
              <a:rPr lang="en-US" dirty="0" smtClean="0">
                <a:hlinkClick r:id="rId2"/>
              </a:rPr>
              <a:t>/</a:t>
            </a:r>
            <a:r>
              <a:rPr lang="en-US" dirty="0" smtClean="0"/>
              <a:t> </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7987877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life example</a:t>
            </a:r>
            <a:endParaRPr lang="en-US" dirty="0"/>
          </a:p>
        </p:txBody>
      </p:sp>
      <p:sp>
        <p:nvSpPr>
          <p:cNvPr id="3" name="Content Placeholder 2"/>
          <p:cNvSpPr>
            <a:spLocks noGrp="1"/>
          </p:cNvSpPr>
          <p:nvPr>
            <p:ph idx="1"/>
          </p:nvPr>
        </p:nvSpPr>
        <p:spPr/>
        <p:txBody>
          <a:bodyPr/>
          <a:lstStyle/>
          <a:p>
            <a:r>
              <a:rPr lang="en-US" dirty="0" smtClean="0"/>
              <a:t>View data </a:t>
            </a:r>
            <a:r>
              <a:rPr lang="en-US" dirty="0" smtClean="0"/>
              <a:t>locally (</a:t>
            </a:r>
            <a:r>
              <a:rPr lang="en-US" smtClean="0"/>
              <a:t>R studio)  </a:t>
            </a:r>
            <a:endParaRPr lang="en-US" dirty="0"/>
          </a:p>
        </p:txBody>
      </p:sp>
    </p:spTree>
    <p:extLst>
      <p:ext uri="{BB962C8B-B14F-4D97-AF65-F5344CB8AC3E}">
        <p14:creationId xmlns:p14="http://schemas.microsoft.com/office/powerpoint/2010/main" val="249027748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important?</a:t>
            </a:r>
            <a:endParaRPr lang="en-US" dirty="0"/>
          </a:p>
        </p:txBody>
      </p:sp>
      <p:sp>
        <p:nvSpPr>
          <p:cNvPr id="3" name="Content Placeholder 2"/>
          <p:cNvSpPr>
            <a:spLocks noGrp="1"/>
          </p:cNvSpPr>
          <p:nvPr>
            <p:ph idx="1"/>
          </p:nvPr>
        </p:nvSpPr>
        <p:spPr/>
        <p:txBody>
          <a:bodyPr/>
          <a:lstStyle/>
          <a:p>
            <a:r>
              <a:rPr lang="en-US" dirty="0" smtClean="0"/>
              <a:t>Statistical tests visualized (Local pdf )</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157408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36838601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8499</TotalTime>
  <Words>1522</Words>
  <Application>Microsoft Office PowerPoint</Application>
  <PresentationFormat>Widescreen</PresentationFormat>
  <Paragraphs>284</Paragraphs>
  <Slides>103</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Corbel</vt:lpstr>
      <vt:lpstr>lyon text</vt:lpstr>
      <vt:lpstr>Tahoma</vt:lpstr>
      <vt:lpstr>Wingdings</vt:lpstr>
      <vt:lpstr>3_Banded</vt:lpstr>
      <vt:lpstr>Data Analyst Nanodegree </vt:lpstr>
      <vt:lpstr>SUPPORT  / REPO</vt:lpstr>
      <vt:lpstr>Agenda </vt:lpstr>
      <vt:lpstr>When not to use statistics?</vt:lpstr>
      <vt:lpstr>Different colors? </vt:lpstr>
      <vt:lpstr>Gold .. Not gold?</vt:lpstr>
      <vt:lpstr>PowerPoint Presentation</vt:lpstr>
      <vt:lpstr>PowerPoint Presentation</vt:lpstr>
      <vt:lpstr>PowerPoint Presentation</vt:lpstr>
      <vt:lpstr>Going beyond the data?</vt:lpstr>
      <vt:lpstr>Different colors? </vt:lpstr>
      <vt:lpstr>Different colors? </vt:lpstr>
      <vt:lpstr>PowerPoint Presentation</vt:lpstr>
      <vt:lpstr>Statistics vs analytics</vt:lpstr>
      <vt:lpstr>Statistics</vt:lpstr>
      <vt:lpstr>My mind?</vt:lpstr>
      <vt:lpstr>My mind?</vt:lpstr>
      <vt:lpstr>My mind?</vt:lpstr>
      <vt:lpstr>PHD statistics </vt:lpstr>
      <vt:lpstr>indifferent </vt:lpstr>
      <vt:lpstr>When to choose orange?</vt:lpstr>
      <vt:lpstr>indifferent </vt:lpstr>
      <vt:lpstr>indifferent </vt:lpstr>
      <vt:lpstr>Welcome to uncertainty</vt:lpstr>
      <vt:lpstr>indifferent </vt:lpstr>
      <vt:lpstr>What to choose?</vt:lpstr>
      <vt:lpstr>PowerPoint Presentation</vt:lpstr>
      <vt:lpstr>PowerPoint Presentation</vt:lpstr>
      <vt:lpstr>Project</vt:lpstr>
      <vt:lpstr>PowerPoint Presentation</vt:lpstr>
      <vt:lpstr>PowerPoint Presentation</vt:lpstr>
      <vt:lpstr>bayes</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Love redundancy   </vt:lpstr>
      <vt:lpstr>Try it yourself</vt:lpstr>
      <vt:lpstr>solution</vt:lpstr>
      <vt:lpstr>More info?</vt:lpstr>
      <vt:lpstr>Bayes exercise </vt:lpstr>
      <vt:lpstr>Alternative solution</vt:lpstr>
      <vt:lpstr>Bomb on plane </vt:lpstr>
      <vt:lpstr>PowerPoint Presentation</vt:lpstr>
      <vt:lpstr>Importance of distribution  or conditional probability</vt:lpstr>
      <vt:lpstr>PowerPoint Presentation</vt:lpstr>
      <vt:lpstr>PowerPoint Presentation</vt:lpstr>
      <vt:lpstr>PowerPoint Presentation</vt:lpstr>
      <vt:lpstr>PowerPoint Presentation</vt:lpstr>
      <vt:lpstr>PowerPoint Presentation</vt:lpstr>
      <vt:lpstr>How common is the disease?</vt:lpstr>
      <vt:lpstr>PowerPoint Presentation</vt:lpstr>
      <vt:lpstr>Is this good?</vt:lpstr>
      <vt:lpstr>PowerPoint Presentation</vt:lpstr>
      <vt:lpstr>PowerPoint Presentation</vt:lpstr>
      <vt:lpstr>Heart of bayes theorem?</vt:lpstr>
      <vt:lpstr>مدينة السمبلاوين </vt:lpstr>
      <vt:lpstr>Hit and run</vt:lpstr>
      <vt:lpstr>Probability that hit was by green car?</vt:lpstr>
      <vt:lpstr>Base rate neglect </vt:lpstr>
      <vt:lpstr>Rule 1</vt:lpstr>
      <vt:lpstr>PowerPoint Presentation</vt:lpstr>
      <vt:lpstr>PowerPoint Presentation</vt:lpstr>
      <vt:lpstr>Should have this effect</vt:lpstr>
      <vt:lpstr>PowerPoint Presentation</vt:lpstr>
      <vt:lpstr>PowerPoint Presentation</vt:lpstr>
      <vt:lpstr>The question is:</vt:lpstr>
      <vt:lpstr>How to deal with info?</vt:lpstr>
      <vt:lpstr>PowerPoint Presentation</vt:lpstr>
      <vt:lpstr>What if not jealous? </vt:lpstr>
      <vt:lpstr>Update rationally </vt:lpstr>
      <vt:lpstr>Rule 2</vt:lpstr>
      <vt:lpstr>PowerPoint Presentation</vt:lpstr>
      <vt:lpstr>What u think?</vt:lpstr>
      <vt:lpstr>New data</vt:lpstr>
      <vt:lpstr>Update a bit!</vt:lpstr>
      <vt:lpstr>More and more info?</vt:lpstr>
      <vt:lpstr>3 rules </vt:lpstr>
      <vt:lpstr>Want more info?</vt:lpstr>
      <vt:lpstr>Heart of bayes’ theorem?</vt:lpstr>
      <vt:lpstr>PowerPoint Presentation</vt:lpstr>
      <vt:lpstr>Maybe we differ </vt:lpstr>
      <vt:lpstr>Normal distribution</vt:lpstr>
      <vt:lpstr>visualize</vt:lpstr>
      <vt:lpstr>Real life example</vt:lpstr>
      <vt:lpstr>Why so important?</vt:lpstr>
      <vt:lpstr>PowerPoint Presentation</vt:lpstr>
      <vt:lpstr>Does it really matter?</vt:lpstr>
      <vt:lpstr>Normality tests</vt:lpstr>
      <vt:lpstr>Can we avoid this assumption?</vt:lpstr>
      <vt:lpstr>Lefthanded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240</cp:revision>
  <dcterms:created xsi:type="dcterms:W3CDTF">2021-02-25T12:41:46Z</dcterms:created>
  <dcterms:modified xsi:type="dcterms:W3CDTF">2021-09-01T15:55:09Z</dcterms:modified>
</cp:coreProperties>
</file>